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2" r:id="rId2"/>
    <p:sldId id="268" r:id="rId3"/>
    <p:sldId id="285" r:id="rId4"/>
    <p:sldId id="286" r:id="rId5"/>
    <p:sldId id="264" r:id="rId6"/>
    <p:sldId id="287" r:id="rId7"/>
    <p:sldId id="265" r:id="rId8"/>
    <p:sldId id="288" r:id="rId9"/>
    <p:sldId id="312" r:id="rId10"/>
    <p:sldId id="289" r:id="rId11"/>
    <p:sldId id="290" r:id="rId12"/>
    <p:sldId id="291" r:id="rId13"/>
    <p:sldId id="292" r:id="rId14"/>
    <p:sldId id="293" r:id="rId15"/>
    <p:sldId id="294" r:id="rId16"/>
    <p:sldId id="310" r:id="rId17"/>
    <p:sldId id="295" r:id="rId18"/>
    <p:sldId id="306" r:id="rId19"/>
    <p:sldId id="311" r:id="rId20"/>
    <p:sldId id="307" r:id="rId21"/>
    <p:sldId id="308" r:id="rId22"/>
    <p:sldId id="309" r:id="rId23"/>
    <p:sldId id="313" r:id="rId24"/>
    <p:sldId id="315" r:id="rId25"/>
    <p:sldId id="316" r:id="rId26"/>
    <p:sldId id="298" r:id="rId27"/>
    <p:sldId id="299" r:id="rId28"/>
    <p:sldId id="317" r:id="rId29"/>
    <p:sldId id="318" r:id="rId30"/>
    <p:sldId id="323" r:id="rId31"/>
    <p:sldId id="319" r:id="rId32"/>
    <p:sldId id="320" r:id="rId33"/>
    <p:sldId id="321" r:id="rId34"/>
    <p:sldId id="322" r:id="rId35"/>
    <p:sldId id="324" r:id="rId36"/>
    <p:sldId id="305"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катерина Поленина" initials="ЕП" lastIdx="1" clrIdx="0">
    <p:extLst>
      <p:ext uri="{19B8F6BF-5375-455C-9EA6-DF929625EA0E}">
        <p15:presenceInfo xmlns:p15="http://schemas.microsoft.com/office/powerpoint/2012/main" userId="b5f0ffc10b3eb5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EE1A"/>
    <a:srgbClr val="F8C0C0"/>
    <a:srgbClr val="0072BC"/>
    <a:srgbClr val="FFDDDD"/>
    <a:srgbClr val="EB919E"/>
    <a:srgbClr val="C45754"/>
    <a:srgbClr val="E37979"/>
    <a:srgbClr val="E9D4D3"/>
    <a:srgbClr val="F3C5C5"/>
    <a:srgbClr val="FF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79" autoAdjust="0"/>
    <p:restoredTop sz="93886" autoAdjust="0"/>
  </p:normalViewPr>
  <p:slideViewPr>
    <p:cSldViewPr snapToGrid="0">
      <p:cViewPr varScale="1">
        <p:scale>
          <a:sx n="66" d="100"/>
          <a:sy n="66" d="100"/>
        </p:scale>
        <p:origin x="951" y="3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0ACE2-6DC9-4A91-8E3B-F2AD5F65EF55}" type="datetimeFigureOut">
              <a:rPr lang="ru-RU" smtClean="0"/>
              <a:t>28.10.2016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A000-FAAA-4E29-9ECB-370879F25A88}" type="slidenum">
              <a:rPr lang="ru-RU" smtClean="0"/>
              <a:t>‹#›</a:t>
            </a:fld>
            <a:endParaRPr lang="ru-RU"/>
          </a:p>
        </p:txBody>
      </p:sp>
    </p:spTree>
    <p:extLst>
      <p:ext uri="{BB962C8B-B14F-4D97-AF65-F5344CB8AC3E}">
        <p14:creationId xmlns:p14="http://schemas.microsoft.com/office/powerpoint/2010/main" val="43561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2</a:t>
            </a:fld>
            <a:endParaRPr lang="ru-RU"/>
          </a:p>
        </p:txBody>
      </p:sp>
    </p:spTree>
    <p:extLst>
      <p:ext uri="{BB962C8B-B14F-4D97-AF65-F5344CB8AC3E}">
        <p14:creationId xmlns:p14="http://schemas.microsoft.com/office/powerpoint/2010/main" val="305478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12</a:t>
            </a:fld>
            <a:endParaRPr lang="ru-RU"/>
          </a:p>
        </p:txBody>
      </p:sp>
    </p:spTree>
    <p:extLst>
      <p:ext uri="{BB962C8B-B14F-4D97-AF65-F5344CB8AC3E}">
        <p14:creationId xmlns:p14="http://schemas.microsoft.com/office/powerpoint/2010/main" val="351197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13</a:t>
            </a:fld>
            <a:endParaRPr lang="ru-RU"/>
          </a:p>
        </p:txBody>
      </p:sp>
    </p:spTree>
    <p:extLst>
      <p:ext uri="{BB962C8B-B14F-4D97-AF65-F5344CB8AC3E}">
        <p14:creationId xmlns:p14="http://schemas.microsoft.com/office/powerpoint/2010/main" val="305960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14</a:t>
            </a:fld>
            <a:endParaRPr lang="ru-RU"/>
          </a:p>
        </p:txBody>
      </p:sp>
    </p:spTree>
    <p:extLst>
      <p:ext uri="{BB962C8B-B14F-4D97-AF65-F5344CB8AC3E}">
        <p14:creationId xmlns:p14="http://schemas.microsoft.com/office/powerpoint/2010/main" val="130217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15</a:t>
            </a:fld>
            <a:endParaRPr lang="ru-RU"/>
          </a:p>
        </p:txBody>
      </p:sp>
    </p:spTree>
    <p:extLst>
      <p:ext uri="{BB962C8B-B14F-4D97-AF65-F5344CB8AC3E}">
        <p14:creationId xmlns:p14="http://schemas.microsoft.com/office/powerpoint/2010/main" val="395434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17</a:t>
            </a:fld>
            <a:endParaRPr lang="ru-RU"/>
          </a:p>
        </p:txBody>
      </p:sp>
    </p:spTree>
    <p:extLst>
      <p:ext uri="{BB962C8B-B14F-4D97-AF65-F5344CB8AC3E}">
        <p14:creationId xmlns:p14="http://schemas.microsoft.com/office/powerpoint/2010/main" val="47836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3</a:t>
            </a:fld>
            <a:endParaRPr lang="ru-RU"/>
          </a:p>
        </p:txBody>
      </p:sp>
    </p:spTree>
    <p:extLst>
      <p:ext uri="{BB962C8B-B14F-4D97-AF65-F5344CB8AC3E}">
        <p14:creationId xmlns:p14="http://schemas.microsoft.com/office/powerpoint/2010/main" val="12882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4</a:t>
            </a:fld>
            <a:endParaRPr lang="ru-RU"/>
          </a:p>
        </p:txBody>
      </p:sp>
    </p:spTree>
    <p:extLst>
      <p:ext uri="{BB962C8B-B14F-4D97-AF65-F5344CB8AC3E}">
        <p14:creationId xmlns:p14="http://schemas.microsoft.com/office/powerpoint/2010/main" val="219477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5</a:t>
            </a:fld>
            <a:endParaRPr lang="ru-RU"/>
          </a:p>
        </p:txBody>
      </p:sp>
    </p:spTree>
    <p:extLst>
      <p:ext uri="{BB962C8B-B14F-4D97-AF65-F5344CB8AC3E}">
        <p14:creationId xmlns:p14="http://schemas.microsoft.com/office/powerpoint/2010/main" val="159244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6</a:t>
            </a:fld>
            <a:endParaRPr lang="ru-RU"/>
          </a:p>
        </p:txBody>
      </p:sp>
    </p:spTree>
    <p:extLst>
      <p:ext uri="{BB962C8B-B14F-4D97-AF65-F5344CB8AC3E}">
        <p14:creationId xmlns:p14="http://schemas.microsoft.com/office/powerpoint/2010/main" val="402953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7</a:t>
            </a:fld>
            <a:endParaRPr lang="ru-RU"/>
          </a:p>
        </p:txBody>
      </p:sp>
    </p:spTree>
    <p:extLst>
      <p:ext uri="{BB962C8B-B14F-4D97-AF65-F5344CB8AC3E}">
        <p14:creationId xmlns:p14="http://schemas.microsoft.com/office/powerpoint/2010/main" val="189232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8</a:t>
            </a:fld>
            <a:endParaRPr lang="ru-RU"/>
          </a:p>
        </p:txBody>
      </p:sp>
    </p:spTree>
    <p:extLst>
      <p:ext uri="{BB962C8B-B14F-4D97-AF65-F5344CB8AC3E}">
        <p14:creationId xmlns:p14="http://schemas.microsoft.com/office/powerpoint/2010/main" val="304182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10</a:t>
            </a:fld>
            <a:endParaRPr lang="ru-RU"/>
          </a:p>
        </p:txBody>
      </p:sp>
    </p:spTree>
    <p:extLst>
      <p:ext uri="{BB962C8B-B14F-4D97-AF65-F5344CB8AC3E}">
        <p14:creationId xmlns:p14="http://schemas.microsoft.com/office/powerpoint/2010/main" val="299904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11</a:t>
            </a:fld>
            <a:endParaRPr lang="ru-RU"/>
          </a:p>
        </p:txBody>
      </p:sp>
    </p:spTree>
    <p:extLst>
      <p:ext uri="{BB962C8B-B14F-4D97-AF65-F5344CB8AC3E}">
        <p14:creationId xmlns:p14="http://schemas.microsoft.com/office/powerpoint/2010/main" val="208131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8818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269354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93444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2556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1478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33724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673DA45-A89B-48C1-892E-4D8AB4281520}" type="datetimeFigureOut">
              <a:rPr lang="ru-RU" smtClean="0"/>
              <a:t>28.10.2016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50696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673DA45-A89B-48C1-892E-4D8AB4281520}" type="datetimeFigureOut">
              <a:rPr lang="ru-RU" smtClean="0"/>
              <a:t>28.10.2016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92586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73DA45-A89B-48C1-892E-4D8AB4281520}" type="datetimeFigureOut">
              <a:rPr lang="ru-RU" smtClean="0"/>
              <a:t>28.10.2016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34996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404023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0549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BABE-34BB-4E83-BE4B-7F7E5DDD427C}" type="slidenum">
              <a:rPr lang="ru-RU" smtClean="0"/>
              <a:t>‹#›</a:t>
            </a:fld>
            <a:endParaRPr lang="ru-RU"/>
          </a:p>
        </p:txBody>
      </p:sp>
      <p:pic>
        <p:nvPicPr>
          <p:cNvPr id="7" name="Рисунок 6"/>
          <p:cNvPicPr>
            <a:picLocks noChangeAspect="1"/>
          </p:cNvPicPr>
          <p:nvPr userDrawn="1"/>
        </p:nvPicPr>
        <p:blipFill rotWithShape="1">
          <a:blip r:embed="rId13">
            <a:extLst>
              <a:ext uri="{28A0092B-C50C-407E-A947-70E740481C1C}">
                <a14:useLocalDpi xmlns:a14="http://schemas.microsoft.com/office/drawing/2010/main" val="0"/>
              </a:ext>
            </a:extLst>
          </a:blip>
          <a:srcRect t="27299" b="58945"/>
          <a:stretch/>
        </p:blipFill>
        <p:spPr>
          <a:xfrm>
            <a:off x="0" y="0"/>
            <a:ext cx="12192000" cy="943428"/>
          </a:xfrm>
          <a:prstGeom prst="rect">
            <a:avLst/>
          </a:prstGeom>
        </p:spPr>
      </p:pic>
      <p:pic>
        <p:nvPicPr>
          <p:cNvPr id="8" name="Рисунок 7"/>
          <p:cNvPicPr>
            <a:picLocks noChangeAspect="1"/>
          </p:cNvPicPr>
          <p:nvPr userDrawn="1"/>
        </p:nvPicPr>
        <p:blipFill rotWithShape="1">
          <a:blip r:embed="rId14"/>
          <a:srcRect t="35617" b="61970"/>
          <a:stretch/>
        </p:blipFill>
        <p:spPr>
          <a:xfrm>
            <a:off x="0" y="798285"/>
            <a:ext cx="12193057" cy="145143"/>
          </a:xfrm>
          <a:prstGeom prst="rect">
            <a:avLst/>
          </a:prstGeom>
          <a:solidFill>
            <a:schemeClr val="bg1"/>
          </a:solidFill>
          <a:effectLst/>
        </p:spPr>
      </p:pic>
    </p:spTree>
    <p:extLst>
      <p:ext uri="{BB962C8B-B14F-4D97-AF65-F5344CB8AC3E}">
        <p14:creationId xmlns:p14="http://schemas.microsoft.com/office/powerpoint/2010/main" val="211878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5.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gif"/></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5.png"/><Relationship Id="rId5" Type="http://schemas.openxmlformats.org/officeDocument/2006/relationships/image" Target="../media/image13.png"/><Relationship Id="rId10"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19.jpe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2.png"/><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32.png"/><Relationship Id="rId4" Type="http://schemas.openxmlformats.org/officeDocument/2006/relationships/image" Target="../media/image73.pn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Овал 8"/>
          <p:cNvSpPr/>
          <p:nvPr/>
        </p:nvSpPr>
        <p:spPr>
          <a:xfrm>
            <a:off x="725714" y="2482894"/>
            <a:ext cx="10668000" cy="1900424"/>
          </a:xfrm>
          <a:prstGeom prst="ellipse">
            <a:avLst/>
          </a:prstGeom>
          <a:solidFill>
            <a:schemeClr val="accent1">
              <a:alpha val="0"/>
            </a:schemeClr>
          </a:solidFill>
          <a:effectLst>
            <a:glow rad="1358900">
              <a:srgbClr val="49D5F9">
                <a:alpha val="5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rotWithShape="1">
          <a:blip r:embed="rId3"/>
          <a:srcRect t="29102" b="33017"/>
          <a:stretch/>
        </p:blipFill>
        <p:spPr>
          <a:xfrm>
            <a:off x="0" y="2128477"/>
            <a:ext cx="12193057" cy="2356437"/>
          </a:xfrm>
          <a:prstGeom prst="rect">
            <a:avLst/>
          </a:prstGeom>
          <a:solidFill>
            <a:schemeClr val="bg1"/>
          </a:solidFill>
          <a:effectLst/>
        </p:spPr>
      </p:pic>
      <p:sp>
        <p:nvSpPr>
          <p:cNvPr id="11" name="TextBox 10"/>
          <p:cNvSpPr txBox="1"/>
          <p:nvPr/>
        </p:nvSpPr>
        <p:spPr>
          <a:xfrm>
            <a:off x="1296916" y="2804232"/>
            <a:ext cx="10632769"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4400" dirty="0">
                <a:solidFill>
                  <a:schemeClr val="bg1"/>
                </a:solidFill>
                <a:latin typeface="+mj-lt"/>
              </a:rPr>
              <a:t>Внедрение групповой политики</a:t>
            </a:r>
            <a:endParaRPr lang="en-US" sz="4400" dirty="0">
              <a:solidFill>
                <a:schemeClr val="bg1"/>
              </a:solidFill>
              <a:latin typeface="+mj-lt"/>
            </a:endParaRPr>
          </a:p>
        </p:txBody>
      </p:sp>
      <p:sp>
        <p:nvSpPr>
          <p:cNvPr id="3" name="Прямоугольник 2"/>
          <p:cNvSpPr/>
          <p:nvPr/>
        </p:nvSpPr>
        <p:spPr>
          <a:xfrm>
            <a:off x="1369487" y="3750882"/>
            <a:ext cx="1933606" cy="523220"/>
          </a:xfrm>
          <a:prstGeom prst="rect">
            <a:avLst/>
          </a:prstGeom>
        </p:spPr>
        <p:txBody>
          <a:bodyPr wrap="none">
            <a:spAutoFit/>
          </a:bodyPr>
          <a:lstStyle/>
          <a:p>
            <a:r>
              <a:rPr lang="ru-RU" sz="2800" dirty="0">
                <a:solidFill>
                  <a:schemeClr val="bg1"/>
                </a:solidFill>
                <a:latin typeface="+mj-lt"/>
              </a:rPr>
              <a:t>Модуль</a:t>
            </a:r>
            <a:r>
              <a:rPr lang="en-US" sz="2800" dirty="0">
                <a:solidFill>
                  <a:schemeClr val="bg1"/>
                </a:solidFill>
                <a:latin typeface="+mj-lt"/>
              </a:rPr>
              <a:t> </a:t>
            </a:r>
            <a:r>
              <a:rPr lang="ru-RU" sz="2800" dirty="0">
                <a:solidFill>
                  <a:schemeClr val="bg1"/>
                </a:solidFill>
                <a:latin typeface="+mj-lt"/>
              </a:rPr>
              <a:t>11</a:t>
            </a:r>
          </a:p>
        </p:txBody>
      </p:sp>
    </p:spTree>
    <p:extLst>
      <p:ext uri="{BB962C8B-B14F-4D97-AF65-F5344CB8AC3E}">
        <p14:creationId xmlns:p14="http://schemas.microsoft.com/office/powerpoint/2010/main" val="1323864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475" y="61148"/>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a:solidFill>
                  <a:schemeClr val="bg1"/>
                </a:solidFill>
                <a:latin typeface="+mj-lt"/>
              </a:rPr>
              <a:t>GP Processing Order </a:t>
            </a:r>
            <a:r>
              <a:rPr lang="ru-RU" sz="3600" dirty="0">
                <a:solidFill>
                  <a:schemeClr val="bg1"/>
                </a:solidFill>
                <a:latin typeface="+mj-lt"/>
              </a:rPr>
              <a:t>и Локальные </a:t>
            </a:r>
            <a:r>
              <a:rPr lang="en-US" sz="3600" dirty="0">
                <a:solidFill>
                  <a:schemeClr val="bg1"/>
                </a:solidFill>
                <a:latin typeface="+mj-lt"/>
              </a:rPr>
              <a:t>GPOs</a:t>
            </a:r>
            <a:endParaRPr lang="ru-RU" sz="3600" dirty="0">
              <a:solidFill>
                <a:schemeClr val="bg1"/>
              </a:solidFill>
              <a:latin typeface="+mj-lt"/>
            </a:endParaRPr>
          </a:p>
        </p:txBody>
      </p:sp>
      <p:sp>
        <p:nvSpPr>
          <p:cNvPr id="12" name="Rectangle 2"/>
          <p:cNvSpPr txBox="1">
            <a:spLocks noChangeArrowheads="1"/>
          </p:cNvSpPr>
          <p:nvPr/>
        </p:nvSpPr>
        <p:spPr>
          <a:xfrm>
            <a:off x="395798" y="1013875"/>
            <a:ext cx="4045000" cy="727060"/>
          </a:xfrm>
          <a:prstGeom prst="rect">
            <a:avLst/>
          </a:prstGeom>
          <a:noFill/>
          <a:ln w="25400" cap="flat" cmpd="sng" algn="ctr">
            <a:noFill/>
            <a:prstDash val="solid"/>
          </a:ln>
          <a:effectLst/>
        </p:spPr>
        <p:txBody>
          <a:bodyPr anchor="ctr" anchorCtr="1"/>
          <a:lstStyle>
            <a:lvl1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mj-lt"/>
                <a:ea typeface="+mj-ea"/>
                <a:cs typeface="+mj-cs"/>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a:lstStyle>
          <a:p>
            <a:pPr lvl="0" algn="ctr">
              <a:lnSpc>
                <a:spcPct val="100000"/>
              </a:lnSpc>
              <a:defRPr/>
            </a:pPr>
            <a:r>
              <a:rPr lang="en-US" sz="2000" b="1" kern="0" dirty="0">
                <a:solidFill>
                  <a:srgbClr val="C00000"/>
                </a:solidFill>
                <a:latin typeface="Arial" panose="020B0604020202020204" pitchFamily="34" charset="0"/>
                <a:ea typeface="Segoe UI" pitchFamily="34" charset="0"/>
                <a:cs typeface="Arial" panose="020B0604020202020204" pitchFamily="34" charset="0"/>
              </a:rPr>
              <a:t>Group Policy processing order</a:t>
            </a:r>
          </a:p>
        </p:txBody>
      </p:sp>
      <p:cxnSp>
        <p:nvCxnSpPr>
          <p:cNvPr id="14" name="Straight Arrow Connector 5"/>
          <p:cNvCxnSpPr>
            <a:stCxn id="66" idx="5"/>
            <a:endCxn id="58" idx="1"/>
          </p:cNvCxnSpPr>
          <p:nvPr/>
        </p:nvCxnSpPr>
        <p:spPr>
          <a:xfrm>
            <a:off x="1646264" y="2598801"/>
            <a:ext cx="1578930" cy="2629207"/>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Line 33"/>
          <p:cNvSpPr>
            <a:spLocks noChangeShapeType="1"/>
          </p:cNvSpPr>
          <p:nvPr/>
        </p:nvSpPr>
        <p:spPr bwMode="auto">
          <a:xfrm>
            <a:off x="3116679" y="4361563"/>
            <a:ext cx="757608" cy="0"/>
          </a:xfrm>
          <a:prstGeom prst="line">
            <a:avLst/>
          </a:prstGeom>
          <a:noFill/>
          <a:ln w="76200" cap="rnd">
            <a:solidFill>
              <a:srgbClr val="0070C0"/>
            </a:solidFill>
            <a:prstDash val="sysDot"/>
            <a:round/>
            <a:headEnd/>
            <a:tailEnd/>
          </a:ln>
          <a:effectLst/>
          <a:extLst>
            <a:ext uri="{909E8E84-426E-40DD-AFC4-6F175D3DCCD1}">
              <a14:hiddenFill xmlns:a14="http://schemas.microsoft.com/office/drawing/2010/main">
                <a:noFill/>
              </a14:hiddenFill>
            </a:ext>
          </a:extLst>
        </p:spPr>
        <p:txBody>
          <a:bodyPr wrap="none" anchor="ctr"/>
          <a:lstStyle/>
          <a:p>
            <a:pPr lvl="0" fontAlgn="base">
              <a:spcBef>
                <a:spcPct val="0"/>
              </a:spcBef>
              <a:spcAft>
                <a:spcPct val="0"/>
              </a:spcAft>
              <a:defRPr/>
            </a:pPr>
            <a:endParaRPr lang="en-US" sz="1200" b="1" kern="0">
              <a:solidFill>
                <a:srgbClr val="000000"/>
              </a:solidFill>
              <a:latin typeface="Segoe UI" pitchFamily="34" charset="0"/>
              <a:ea typeface="Segoe UI" pitchFamily="34" charset="0"/>
              <a:cs typeface="Segoe UI" pitchFamily="34" charset="0"/>
            </a:endParaRPr>
          </a:p>
        </p:txBody>
      </p:sp>
      <p:sp>
        <p:nvSpPr>
          <p:cNvPr id="18" name="Line 35"/>
          <p:cNvSpPr>
            <a:spLocks noChangeShapeType="1"/>
          </p:cNvSpPr>
          <p:nvPr/>
        </p:nvSpPr>
        <p:spPr bwMode="auto">
          <a:xfrm>
            <a:off x="2418558" y="3346641"/>
            <a:ext cx="961604" cy="0"/>
          </a:xfrm>
          <a:prstGeom prst="line">
            <a:avLst/>
          </a:prstGeom>
          <a:noFill/>
          <a:ln w="76200" cap="rnd">
            <a:solidFill>
              <a:srgbClr val="0070C0"/>
            </a:solidFill>
            <a:prstDash val="sysDot"/>
            <a:round/>
            <a:headEnd/>
            <a:tailEnd/>
          </a:ln>
          <a:effectLst/>
          <a:extLst>
            <a:ext uri="{909E8E84-426E-40DD-AFC4-6F175D3DCCD1}">
              <a14:hiddenFill xmlns:a14="http://schemas.microsoft.com/office/drawing/2010/main">
                <a:noFill/>
              </a14:hiddenFill>
            </a:ext>
          </a:extLst>
        </p:spPr>
        <p:txBody>
          <a:bodyPr wrap="none" anchor="ctr"/>
          <a:lstStyle/>
          <a:p>
            <a:pPr lvl="0" fontAlgn="base">
              <a:spcBef>
                <a:spcPct val="0"/>
              </a:spcBef>
              <a:spcAft>
                <a:spcPct val="0"/>
              </a:spcAft>
              <a:defRPr/>
            </a:pPr>
            <a:endParaRPr lang="en-US" sz="1200" b="1" kern="0">
              <a:solidFill>
                <a:srgbClr val="000000"/>
              </a:solidFill>
              <a:latin typeface="Segoe UI" pitchFamily="34" charset="0"/>
              <a:ea typeface="Segoe UI" pitchFamily="34" charset="0"/>
              <a:cs typeface="Segoe UI" pitchFamily="34" charset="0"/>
            </a:endParaRPr>
          </a:p>
        </p:txBody>
      </p:sp>
      <p:grpSp>
        <p:nvGrpSpPr>
          <p:cNvPr id="19" name="Group 8"/>
          <p:cNvGrpSpPr/>
          <p:nvPr/>
        </p:nvGrpSpPr>
        <p:grpSpPr>
          <a:xfrm>
            <a:off x="1417538" y="3066090"/>
            <a:ext cx="1145584" cy="561102"/>
            <a:chOff x="1722305" y="2380918"/>
            <a:chExt cx="1365867" cy="714561"/>
          </a:xfrm>
        </p:grpSpPr>
        <p:sp>
          <p:nvSpPr>
            <p:cNvPr id="70" name="Oval 37"/>
            <p:cNvSpPr>
              <a:spLocks noChangeArrowheads="1"/>
            </p:cNvSpPr>
            <p:nvPr/>
          </p:nvSpPr>
          <p:spPr bwMode="auto">
            <a:xfrm>
              <a:off x="1722305" y="2380918"/>
              <a:ext cx="1365867" cy="714561"/>
            </a:xfrm>
            <a:prstGeom prst="ellipse">
              <a:avLst/>
            </a:prstGeom>
            <a:ln>
              <a:solidFill>
                <a:srgbClr val="0070C0"/>
              </a:solidFill>
            </a:ln>
            <a:extLst/>
          </p:spPr>
          <p:style>
            <a:lnRef idx="2">
              <a:schemeClr val="accent1"/>
            </a:lnRef>
            <a:fillRef idx="1">
              <a:schemeClr val="lt1"/>
            </a:fillRef>
            <a:effectRef idx="0">
              <a:schemeClr val="accent1"/>
            </a:effectRef>
            <a:fontRef idx="minor">
              <a:schemeClr val="dk1"/>
            </a:fontRef>
          </p:style>
          <p:txBody>
            <a:bodyPr wrap="none" anchor="ctr"/>
            <a:lstStyle/>
            <a:p>
              <a:pPr lvl="0" fontAlgn="base">
                <a:spcBef>
                  <a:spcPct val="0"/>
                </a:spcBef>
                <a:spcAft>
                  <a:spcPct val="0"/>
                </a:spcAft>
                <a:defRPr/>
              </a:pPr>
              <a:endParaRPr lang="en-CA" sz="1200" b="1" kern="0">
                <a:solidFill>
                  <a:srgbClr val="000000"/>
                </a:solidFill>
                <a:latin typeface="Segoe UI" pitchFamily="34" charset="0"/>
                <a:ea typeface="Segoe UI" pitchFamily="34" charset="0"/>
                <a:cs typeface="Segoe UI" pitchFamily="34" charset="0"/>
              </a:endParaRPr>
            </a:p>
          </p:txBody>
        </p:sp>
        <p:sp>
          <p:nvSpPr>
            <p:cNvPr id="71" name="Rectangle 39"/>
            <p:cNvSpPr>
              <a:spLocks noChangeArrowheads="1"/>
            </p:cNvSpPr>
            <p:nvPr/>
          </p:nvSpPr>
          <p:spPr bwMode="auto">
            <a:xfrm>
              <a:off x="1839433" y="2565451"/>
              <a:ext cx="1187278" cy="3527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lvl="0" algn="ctr" fontAlgn="base">
                <a:spcBef>
                  <a:spcPct val="0"/>
                </a:spcBef>
                <a:spcAft>
                  <a:spcPct val="0"/>
                </a:spcAft>
                <a:defRPr/>
              </a:pPr>
              <a:r>
                <a:rPr lang="ru-RU" sz="1200" b="1" kern="0" dirty="0">
                  <a:solidFill>
                    <a:srgbClr val="000000"/>
                  </a:solidFill>
                  <a:latin typeface="Segoe UI" pitchFamily="34" charset="0"/>
                  <a:ea typeface="Segoe UI" pitchFamily="34" charset="0"/>
                  <a:cs typeface="Segoe UI" pitchFamily="34" charset="0"/>
                </a:rPr>
                <a:t>Область</a:t>
              </a:r>
              <a:endParaRPr lang="en-US" sz="1200" b="1" kern="0" dirty="0">
                <a:solidFill>
                  <a:srgbClr val="000000"/>
                </a:solidFill>
                <a:latin typeface="Segoe UI" pitchFamily="34" charset="0"/>
                <a:ea typeface="Segoe UI" pitchFamily="34" charset="0"/>
                <a:cs typeface="Segoe UI" pitchFamily="34" charset="0"/>
              </a:endParaRPr>
            </a:p>
          </p:txBody>
        </p:sp>
      </p:grpSp>
      <p:sp>
        <p:nvSpPr>
          <p:cNvPr id="22" name="Line 32"/>
          <p:cNvSpPr>
            <a:spLocks noChangeShapeType="1"/>
          </p:cNvSpPr>
          <p:nvPr/>
        </p:nvSpPr>
        <p:spPr bwMode="auto">
          <a:xfrm>
            <a:off x="3653870" y="5385577"/>
            <a:ext cx="852392" cy="12386"/>
          </a:xfrm>
          <a:prstGeom prst="line">
            <a:avLst/>
          </a:prstGeom>
          <a:noFill/>
          <a:ln w="76200" cap="rnd">
            <a:solidFill>
              <a:srgbClr val="0070C0"/>
            </a:solidFill>
            <a:prstDash val="sysDot"/>
            <a:round/>
            <a:headEnd/>
            <a:tailEnd/>
          </a:ln>
          <a:extLst>
            <a:ext uri="{909E8E84-426E-40DD-AFC4-6F175D3DCCD1}">
              <a14:hiddenFill xmlns:a14="http://schemas.microsoft.com/office/drawing/2010/main">
                <a:noFill/>
              </a14:hiddenFill>
            </a:ext>
          </a:extLst>
        </p:spPr>
        <p:txBody>
          <a:bodyPr wrap="none" anchor="ctr"/>
          <a:lstStyle/>
          <a:p>
            <a:pPr lvl="0" fontAlgn="base">
              <a:spcBef>
                <a:spcPct val="0"/>
              </a:spcBef>
              <a:spcAft>
                <a:spcPct val="0"/>
              </a:spcAft>
              <a:defRPr/>
            </a:pPr>
            <a:endParaRPr lang="en-US" sz="1200" b="1" kern="0">
              <a:solidFill>
                <a:srgbClr val="000000"/>
              </a:solidFill>
              <a:latin typeface="Segoe UI" pitchFamily="34" charset="0"/>
              <a:ea typeface="Segoe UI" pitchFamily="34" charset="0"/>
              <a:cs typeface="Segoe UI" pitchFamily="34" charset="0"/>
            </a:endParaRPr>
          </a:p>
        </p:txBody>
      </p:sp>
      <p:sp>
        <p:nvSpPr>
          <p:cNvPr id="23" name="Line 65"/>
          <p:cNvSpPr>
            <a:spLocks noChangeShapeType="1"/>
          </p:cNvSpPr>
          <p:nvPr/>
        </p:nvSpPr>
        <p:spPr bwMode="auto">
          <a:xfrm>
            <a:off x="1842813" y="2361127"/>
            <a:ext cx="554558" cy="0"/>
          </a:xfrm>
          <a:prstGeom prst="line">
            <a:avLst/>
          </a:prstGeom>
          <a:noFill/>
          <a:ln w="76200" cap="rnd">
            <a:solidFill>
              <a:srgbClr val="0070C0"/>
            </a:solidFill>
            <a:prstDash val="sysDot"/>
            <a:round/>
            <a:headEnd/>
            <a:tailEnd/>
          </a:ln>
          <a:effectLst/>
          <a:extLst>
            <a:ext uri="{909E8E84-426E-40DD-AFC4-6F175D3DCCD1}">
              <a14:hiddenFill xmlns:a14="http://schemas.microsoft.com/office/drawing/2010/main">
                <a:noFill/>
              </a14:hiddenFill>
            </a:ext>
          </a:extLst>
        </p:spPr>
        <p:txBody>
          <a:bodyPr wrap="none" anchor="ctr"/>
          <a:lstStyle/>
          <a:p>
            <a:pPr lvl="0" fontAlgn="base">
              <a:spcBef>
                <a:spcPct val="0"/>
              </a:spcBef>
              <a:spcAft>
                <a:spcPct val="0"/>
              </a:spcAft>
              <a:defRPr/>
            </a:pPr>
            <a:endParaRPr lang="en-US" sz="1200" b="1" kern="0">
              <a:solidFill>
                <a:srgbClr val="000000"/>
              </a:solidFill>
              <a:latin typeface="Segoe UI" pitchFamily="34" charset="0"/>
              <a:ea typeface="Segoe UI" pitchFamily="34" charset="0"/>
              <a:cs typeface="Segoe UI" pitchFamily="34" charset="0"/>
            </a:endParaRPr>
          </a:p>
        </p:txBody>
      </p:sp>
      <p:sp>
        <p:nvSpPr>
          <p:cNvPr id="27" name="AutoShape 62"/>
          <p:cNvSpPr>
            <a:spLocks noChangeArrowheads="1"/>
          </p:cNvSpPr>
          <p:nvPr/>
        </p:nvSpPr>
        <p:spPr bwMode="auto">
          <a:xfrm>
            <a:off x="2640101" y="2581812"/>
            <a:ext cx="561881" cy="143605"/>
          </a:xfrm>
          <a:prstGeom prst="roundRect">
            <a:avLst>
              <a:gd name="adj" fmla="val 10921"/>
            </a:avLst>
          </a:prstGeom>
          <a:solidFill>
            <a:srgbClr val="FFFFFF"/>
          </a:solidFill>
          <a:ln w="9525">
            <a:noFill/>
            <a:round/>
            <a:headEnd/>
            <a:tailEnd/>
          </a:ln>
          <a:effectLst/>
        </p:spPr>
        <p:txBody>
          <a:bodyPr wrap="none" anchor="ctr"/>
          <a:lstStyle/>
          <a:p>
            <a:pPr lvl="0" fontAlgn="base">
              <a:spcBef>
                <a:spcPct val="0"/>
              </a:spcBef>
              <a:spcAft>
                <a:spcPct val="0"/>
              </a:spcAft>
              <a:defRPr/>
            </a:pPr>
            <a:r>
              <a:rPr lang="en-US" sz="1200" b="1" kern="0">
                <a:solidFill>
                  <a:srgbClr val="000000"/>
                </a:solidFill>
                <a:latin typeface="Segoe UI" pitchFamily="34" charset="0"/>
                <a:ea typeface="Segoe UI" pitchFamily="34" charset="0"/>
                <a:cs typeface="Segoe UI" pitchFamily="34" charset="0"/>
              </a:rPr>
              <a:t>GPO1</a:t>
            </a:r>
            <a:endParaRPr lang="en-US" sz="1200" b="1" kern="0" dirty="0">
              <a:solidFill>
                <a:srgbClr val="000000"/>
              </a:solidFill>
              <a:latin typeface="Segoe UI" pitchFamily="34" charset="0"/>
              <a:ea typeface="Segoe UI" pitchFamily="34" charset="0"/>
              <a:cs typeface="Segoe UI" pitchFamily="34" charset="0"/>
            </a:endParaRPr>
          </a:p>
        </p:txBody>
      </p:sp>
      <p:sp>
        <p:nvSpPr>
          <p:cNvPr id="28" name="AutoShape 62"/>
          <p:cNvSpPr>
            <a:spLocks noChangeArrowheads="1"/>
          </p:cNvSpPr>
          <p:nvPr/>
        </p:nvSpPr>
        <p:spPr bwMode="auto">
          <a:xfrm>
            <a:off x="3119453" y="3622120"/>
            <a:ext cx="561881" cy="143605"/>
          </a:xfrm>
          <a:prstGeom prst="roundRect">
            <a:avLst>
              <a:gd name="adj" fmla="val 10921"/>
            </a:avLst>
          </a:prstGeom>
          <a:solidFill>
            <a:srgbClr val="FFFFFF"/>
          </a:solidFill>
          <a:ln w="9525">
            <a:noFill/>
            <a:round/>
            <a:headEnd/>
            <a:tailEnd/>
          </a:ln>
          <a:effectLst/>
        </p:spPr>
        <p:txBody>
          <a:bodyPr wrap="none" anchor="ctr"/>
          <a:lstStyle/>
          <a:p>
            <a:pPr lvl="0" fontAlgn="base">
              <a:spcBef>
                <a:spcPct val="0"/>
              </a:spcBef>
              <a:spcAft>
                <a:spcPct val="0"/>
              </a:spcAft>
              <a:defRPr/>
            </a:pPr>
            <a:r>
              <a:rPr lang="en-US" sz="1200" b="1" kern="0" dirty="0">
                <a:solidFill>
                  <a:srgbClr val="000000"/>
                </a:solidFill>
                <a:latin typeface="Segoe UI" pitchFamily="34" charset="0"/>
                <a:ea typeface="Segoe UI" pitchFamily="34" charset="0"/>
                <a:cs typeface="Segoe UI" pitchFamily="34" charset="0"/>
              </a:rPr>
              <a:t>GPO2</a:t>
            </a:r>
          </a:p>
        </p:txBody>
      </p:sp>
      <p:grpSp>
        <p:nvGrpSpPr>
          <p:cNvPr id="29" name="Group 14"/>
          <p:cNvGrpSpPr/>
          <p:nvPr/>
        </p:nvGrpSpPr>
        <p:grpSpPr>
          <a:xfrm>
            <a:off x="2063169" y="3863164"/>
            <a:ext cx="1216511" cy="793735"/>
            <a:chOff x="353503" y="4078047"/>
            <a:chExt cx="1419061" cy="937870"/>
          </a:xfrm>
        </p:grpSpPr>
        <p:sp>
          <p:nvSpPr>
            <p:cNvPr id="64" name="Oval 37"/>
            <p:cNvSpPr>
              <a:spLocks noChangeArrowheads="1"/>
            </p:cNvSpPr>
            <p:nvPr/>
          </p:nvSpPr>
          <p:spPr bwMode="auto">
            <a:xfrm>
              <a:off x="368693" y="4078047"/>
              <a:ext cx="1365867" cy="937870"/>
            </a:xfrm>
            <a:prstGeom prst="triangle">
              <a:avLst/>
            </a:prstGeom>
            <a:ln>
              <a:solidFill>
                <a:srgbClr val="0070C0"/>
              </a:solidFill>
            </a:ln>
            <a:extLst/>
          </p:spPr>
          <p:style>
            <a:lnRef idx="2">
              <a:schemeClr val="accent1"/>
            </a:lnRef>
            <a:fillRef idx="1">
              <a:schemeClr val="lt1"/>
            </a:fillRef>
            <a:effectRef idx="0">
              <a:schemeClr val="accent1"/>
            </a:effectRef>
            <a:fontRef idx="minor">
              <a:schemeClr val="dk1"/>
            </a:fontRef>
          </p:style>
          <p:txBody>
            <a:bodyPr wrap="none" anchor="ctr"/>
            <a:lstStyle/>
            <a:p>
              <a:pPr lvl="0" fontAlgn="base">
                <a:spcBef>
                  <a:spcPct val="0"/>
                </a:spcBef>
                <a:spcAft>
                  <a:spcPct val="0"/>
                </a:spcAft>
                <a:defRPr/>
              </a:pPr>
              <a:endParaRPr lang="en-CA" sz="1200" b="1" kern="0">
                <a:solidFill>
                  <a:srgbClr val="000000"/>
                </a:solidFill>
                <a:latin typeface="Segoe UI" pitchFamily="34" charset="0"/>
                <a:ea typeface="Segoe UI" pitchFamily="34" charset="0"/>
                <a:cs typeface="Segoe UI" pitchFamily="34" charset="0"/>
              </a:endParaRPr>
            </a:p>
          </p:txBody>
        </p:sp>
        <p:sp>
          <p:nvSpPr>
            <p:cNvPr id="65" name="Rectangle 39"/>
            <p:cNvSpPr>
              <a:spLocks noChangeArrowheads="1"/>
            </p:cNvSpPr>
            <p:nvPr/>
          </p:nvSpPr>
          <p:spPr bwMode="auto">
            <a:xfrm>
              <a:off x="353503" y="4673693"/>
              <a:ext cx="1419061" cy="218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lvl="0" algn="ctr" fontAlgn="base">
                <a:spcBef>
                  <a:spcPct val="0"/>
                </a:spcBef>
                <a:spcAft>
                  <a:spcPct val="0"/>
                </a:spcAft>
                <a:defRPr/>
              </a:pPr>
              <a:r>
                <a:rPr lang="ru-RU" sz="1200" b="1" kern="0" dirty="0">
                  <a:solidFill>
                    <a:srgbClr val="000000"/>
                  </a:solidFill>
                  <a:latin typeface="Segoe UI" pitchFamily="34" charset="0"/>
                  <a:ea typeface="Segoe UI" pitchFamily="34" charset="0"/>
                  <a:cs typeface="Segoe UI" pitchFamily="34" charset="0"/>
                </a:rPr>
                <a:t>Домен</a:t>
              </a:r>
              <a:endParaRPr lang="en-US" sz="1200" b="1" kern="0" dirty="0">
                <a:solidFill>
                  <a:srgbClr val="000000"/>
                </a:solidFill>
                <a:latin typeface="Segoe UI" pitchFamily="34" charset="0"/>
                <a:ea typeface="Segoe UI" pitchFamily="34" charset="0"/>
                <a:cs typeface="Segoe UI" pitchFamily="34" charset="0"/>
              </a:endParaRPr>
            </a:p>
          </p:txBody>
        </p:sp>
      </p:grpSp>
      <p:sp>
        <p:nvSpPr>
          <p:cNvPr id="30" name="Line 32"/>
          <p:cNvSpPr>
            <a:spLocks noChangeShapeType="1"/>
          </p:cNvSpPr>
          <p:nvPr/>
        </p:nvSpPr>
        <p:spPr bwMode="auto">
          <a:xfrm>
            <a:off x="3421120" y="5469052"/>
            <a:ext cx="395138" cy="452424"/>
          </a:xfrm>
          <a:prstGeom prst="line">
            <a:avLst/>
          </a:prstGeom>
          <a:noFill/>
          <a:ln w="76200" cap="rnd">
            <a:solidFill>
              <a:srgbClr val="0070C0"/>
            </a:solidFill>
            <a:prstDash val="sysDot"/>
            <a:round/>
            <a:headEnd/>
            <a:tailEnd/>
          </a:ln>
          <a:extLst>
            <a:ext uri="{909E8E84-426E-40DD-AFC4-6F175D3DCCD1}">
              <a14:hiddenFill xmlns:a14="http://schemas.microsoft.com/office/drawing/2010/main">
                <a:noFill/>
              </a14:hiddenFill>
            </a:ext>
          </a:extLst>
        </p:spPr>
        <p:txBody>
          <a:bodyPr wrap="none" anchor="ctr"/>
          <a:lstStyle/>
          <a:p>
            <a:pPr lvl="0" fontAlgn="base">
              <a:spcBef>
                <a:spcPct val="0"/>
              </a:spcBef>
              <a:spcAft>
                <a:spcPct val="0"/>
              </a:spcAft>
              <a:defRPr/>
            </a:pPr>
            <a:endParaRPr lang="en-US" sz="1200" b="1" kern="0">
              <a:solidFill>
                <a:srgbClr val="000000"/>
              </a:solidFill>
              <a:latin typeface="Segoe UI" pitchFamily="34" charset="0"/>
              <a:ea typeface="Segoe UI" pitchFamily="34" charset="0"/>
              <a:cs typeface="Segoe UI" pitchFamily="34" charset="0"/>
            </a:endParaRPr>
          </a:p>
        </p:txBody>
      </p:sp>
      <p:sp>
        <p:nvSpPr>
          <p:cNvPr id="31" name="Line 32"/>
          <p:cNvSpPr>
            <a:spLocks noChangeShapeType="1"/>
          </p:cNvSpPr>
          <p:nvPr/>
        </p:nvSpPr>
        <p:spPr bwMode="auto">
          <a:xfrm flipH="1">
            <a:off x="2963750" y="5469052"/>
            <a:ext cx="425520" cy="452424"/>
          </a:xfrm>
          <a:prstGeom prst="line">
            <a:avLst/>
          </a:prstGeom>
          <a:noFill/>
          <a:ln w="76200" cap="rnd">
            <a:solidFill>
              <a:srgbClr val="0070C0"/>
            </a:solidFill>
            <a:prstDash val="sysDot"/>
            <a:round/>
            <a:headEnd/>
            <a:tailEnd/>
          </a:ln>
          <a:extLst>
            <a:ext uri="{909E8E84-426E-40DD-AFC4-6F175D3DCCD1}">
              <a14:hiddenFill xmlns:a14="http://schemas.microsoft.com/office/drawing/2010/main">
                <a:noFill/>
              </a14:hiddenFill>
            </a:ext>
          </a:extLst>
        </p:spPr>
        <p:txBody>
          <a:bodyPr wrap="none" anchor="ctr"/>
          <a:lstStyle/>
          <a:p>
            <a:pPr lvl="0" fontAlgn="base">
              <a:spcBef>
                <a:spcPct val="0"/>
              </a:spcBef>
              <a:spcAft>
                <a:spcPct val="0"/>
              </a:spcAft>
              <a:defRPr/>
            </a:pPr>
            <a:endParaRPr lang="en-US" sz="1200" b="1" kern="0">
              <a:solidFill>
                <a:srgbClr val="000000"/>
              </a:solidFill>
              <a:latin typeface="Segoe UI" pitchFamily="34" charset="0"/>
              <a:ea typeface="Segoe UI" pitchFamily="34" charset="0"/>
              <a:cs typeface="Segoe UI" pitchFamily="34" charset="0"/>
            </a:endParaRPr>
          </a:p>
        </p:txBody>
      </p:sp>
      <p:grpSp>
        <p:nvGrpSpPr>
          <p:cNvPr id="32" name="Group 17"/>
          <p:cNvGrpSpPr/>
          <p:nvPr/>
        </p:nvGrpSpPr>
        <p:grpSpPr>
          <a:xfrm>
            <a:off x="2741329" y="5713051"/>
            <a:ext cx="498088" cy="416849"/>
            <a:chOff x="4282935" y="5259211"/>
            <a:chExt cx="593865" cy="530856"/>
          </a:xfrm>
        </p:grpSpPr>
        <p:sp>
          <p:nvSpPr>
            <p:cNvPr id="62" name="Oval 37"/>
            <p:cNvSpPr>
              <a:spLocks noChangeArrowheads="1"/>
            </p:cNvSpPr>
            <p:nvPr/>
          </p:nvSpPr>
          <p:spPr bwMode="auto">
            <a:xfrm>
              <a:off x="4282935" y="5259211"/>
              <a:ext cx="553318" cy="530856"/>
            </a:xfrm>
            <a:prstGeom prst="ellipse">
              <a:avLst/>
            </a:prstGeom>
            <a:ln>
              <a:solidFill>
                <a:srgbClr val="0070C0"/>
              </a:solidFill>
            </a:ln>
            <a:extLst/>
          </p:spPr>
          <p:style>
            <a:lnRef idx="2">
              <a:schemeClr val="accent1"/>
            </a:lnRef>
            <a:fillRef idx="1">
              <a:schemeClr val="lt1"/>
            </a:fillRef>
            <a:effectRef idx="0">
              <a:schemeClr val="accent1"/>
            </a:effectRef>
            <a:fontRef idx="minor">
              <a:schemeClr val="dk1"/>
            </a:fontRef>
          </p:style>
          <p:txBody>
            <a:bodyPr wrap="none" anchor="ctr"/>
            <a:lstStyle/>
            <a:p>
              <a:pPr lvl="0" fontAlgn="base">
                <a:spcBef>
                  <a:spcPct val="0"/>
                </a:spcBef>
                <a:spcAft>
                  <a:spcPct val="0"/>
                </a:spcAft>
                <a:defRPr/>
              </a:pPr>
              <a:endParaRPr lang="en-CA" sz="1200" b="1" kern="0">
                <a:solidFill>
                  <a:srgbClr val="000000"/>
                </a:solidFill>
                <a:latin typeface="Segoe UI" pitchFamily="34" charset="0"/>
                <a:ea typeface="Segoe UI" pitchFamily="34" charset="0"/>
                <a:cs typeface="Segoe UI" pitchFamily="34" charset="0"/>
              </a:endParaRPr>
            </a:p>
          </p:txBody>
        </p:sp>
        <p:sp>
          <p:nvSpPr>
            <p:cNvPr id="63" name="Rectangle 50"/>
            <p:cNvSpPr>
              <a:spLocks noChangeArrowheads="1"/>
            </p:cNvSpPr>
            <p:nvPr/>
          </p:nvSpPr>
          <p:spPr bwMode="auto">
            <a:xfrm>
              <a:off x="4327072" y="5386139"/>
              <a:ext cx="549728"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lvl="0" fontAlgn="base">
                <a:spcBef>
                  <a:spcPct val="0"/>
                </a:spcBef>
                <a:spcAft>
                  <a:spcPct val="0"/>
                </a:spcAft>
                <a:defRPr/>
              </a:pPr>
              <a:r>
                <a:rPr lang="en-US" sz="1200" b="1" kern="0">
                  <a:solidFill>
                    <a:srgbClr val="000000"/>
                  </a:solidFill>
                  <a:latin typeface="Segoe UI" pitchFamily="34" charset="0"/>
                  <a:ea typeface="Segoe UI" pitchFamily="34" charset="0"/>
                  <a:cs typeface="Segoe UI" pitchFamily="34" charset="0"/>
                </a:rPr>
                <a:t>OU</a:t>
              </a:r>
              <a:endParaRPr lang="en-US" sz="1200" b="1" kern="0" dirty="0">
                <a:solidFill>
                  <a:srgbClr val="000000"/>
                </a:solidFill>
                <a:latin typeface="Segoe UI" pitchFamily="34" charset="0"/>
                <a:ea typeface="Segoe UI" pitchFamily="34" charset="0"/>
                <a:cs typeface="Segoe UI" pitchFamily="34" charset="0"/>
              </a:endParaRPr>
            </a:p>
          </p:txBody>
        </p:sp>
      </p:grpSp>
      <p:grpSp>
        <p:nvGrpSpPr>
          <p:cNvPr id="33" name="Group 18"/>
          <p:cNvGrpSpPr/>
          <p:nvPr/>
        </p:nvGrpSpPr>
        <p:grpSpPr>
          <a:xfrm>
            <a:off x="3584218" y="5726915"/>
            <a:ext cx="498088" cy="416849"/>
            <a:chOff x="4282935" y="5259211"/>
            <a:chExt cx="593865" cy="530856"/>
          </a:xfrm>
        </p:grpSpPr>
        <p:sp>
          <p:nvSpPr>
            <p:cNvPr id="60" name="Oval 37"/>
            <p:cNvSpPr>
              <a:spLocks noChangeArrowheads="1"/>
            </p:cNvSpPr>
            <p:nvPr/>
          </p:nvSpPr>
          <p:spPr bwMode="auto">
            <a:xfrm>
              <a:off x="4282935" y="5259211"/>
              <a:ext cx="553318" cy="530856"/>
            </a:xfrm>
            <a:prstGeom prst="ellipse">
              <a:avLst/>
            </a:prstGeom>
            <a:ln>
              <a:solidFill>
                <a:srgbClr val="0070C0"/>
              </a:solidFill>
            </a:ln>
            <a:extLst/>
          </p:spPr>
          <p:style>
            <a:lnRef idx="2">
              <a:schemeClr val="accent1"/>
            </a:lnRef>
            <a:fillRef idx="1">
              <a:schemeClr val="lt1"/>
            </a:fillRef>
            <a:effectRef idx="0">
              <a:schemeClr val="accent1"/>
            </a:effectRef>
            <a:fontRef idx="minor">
              <a:schemeClr val="dk1"/>
            </a:fontRef>
          </p:style>
          <p:txBody>
            <a:bodyPr wrap="none" anchor="ctr"/>
            <a:lstStyle/>
            <a:p>
              <a:pPr lvl="0" fontAlgn="base">
                <a:spcBef>
                  <a:spcPct val="0"/>
                </a:spcBef>
                <a:spcAft>
                  <a:spcPct val="0"/>
                </a:spcAft>
                <a:defRPr/>
              </a:pPr>
              <a:endParaRPr lang="en-CA" sz="1200" b="1" kern="0">
                <a:solidFill>
                  <a:srgbClr val="000000"/>
                </a:solidFill>
                <a:latin typeface="Segoe UI" pitchFamily="34" charset="0"/>
                <a:ea typeface="Segoe UI" pitchFamily="34" charset="0"/>
                <a:cs typeface="Segoe UI" pitchFamily="34" charset="0"/>
              </a:endParaRPr>
            </a:p>
          </p:txBody>
        </p:sp>
        <p:sp>
          <p:nvSpPr>
            <p:cNvPr id="61" name="Rectangle 50"/>
            <p:cNvSpPr>
              <a:spLocks noChangeArrowheads="1"/>
            </p:cNvSpPr>
            <p:nvPr/>
          </p:nvSpPr>
          <p:spPr bwMode="auto">
            <a:xfrm>
              <a:off x="4327072" y="5386139"/>
              <a:ext cx="549728"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lvl="0" fontAlgn="base">
                <a:spcBef>
                  <a:spcPct val="0"/>
                </a:spcBef>
                <a:spcAft>
                  <a:spcPct val="0"/>
                </a:spcAft>
                <a:defRPr/>
              </a:pPr>
              <a:r>
                <a:rPr lang="en-US" sz="1200" b="1" kern="0">
                  <a:solidFill>
                    <a:srgbClr val="000000"/>
                  </a:solidFill>
                  <a:latin typeface="Segoe UI" pitchFamily="34" charset="0"/>
                  <a:ea typeface="Segoe UI" pitchFamily="34" charset="0"/>
                  <a:cs typeface="Segoe UI" pitchFamily="34" charset="0"/>
                </a:rPr>
                <a:t>OU</a:t>
              </a:r>
              <a:endParaRPr lang="en-US" sz="1200" b="1" kern="0" dirty="0">
                <a:solidFill>
                  <a:srgbClr val="000000"/>
                </a:solidFill>
                <a:latin typeface="Segoe UI" pitchFamily="34" charset="0"/>
                <a:ea typeface="Segoe UI" pitchFamily="34" charset="0"/>
                <a:cs typeface="Segoe UI" pitchFamily="34" charset="0"/>
              </a:endParaRPr>
            </a:p>
          </p:txBody>
        </p:sp>
      </p:grpSp>
      <p:grpSp>
        <p:nvGrpSpPr>
          <p:cNvPr id="34" name="Group 19"/>
          <p:cNvGrpSpPr/>
          <p:nvPr/>
        </p:nvGrpSpPr>
        <p:grpSpPr>
          <a:xfrm>
            <a:off x="3157230" y="5166961"/>
            <a:ext cx="487582" cy="416849"/>
            <a:chOff x="4282935" y="5259211"/>
            <a:chExt cx="581339" cy="530856"/>
          </a:xfrm>
        </p:grpSpPr>
        <p:sp>
          <p:nvSpPr>
            <p:cNvPr id="58" name="Oval 37"/>
            <p:cNvSpPr>
              <a:spLocks noChangeArrowheads="1"/>
            </p:cNvSpPr>
            <p:nvPr/>
          </p:nvSpPr>
          <p:spPr bwMode="auto">
            <a:xfrm>
              <a:off x="4282935" y="5259211"/>
              <a:ext cx="553318" cy="530856"/>
            </a:xfrm>
            <a:prstGeom prst="ellipse">
              <a:avLst/>
            </a:prstGeom>
            <a:ln>
              <a:solidFill>
                <a:srgbClr val="0070C0"/>
              </a:solidFill>
            </a:ln>
            <a:extLst/>
          </p:spPr>
          <p:style>
            <a:lnRef idx="2">
              <a:schemeClr val="accent1"/>
            </a:lnRef>
            <a:fillRef idx="1">
              <a:schemeClr val="lt1"/>
            </a:fillRef>
            <a:effectRef idx="0">
              <a:schemeClr val="accent1"/>
            </a:effectRef>
            <a:fontRef idx="minor">
              <a:schemeClr val="dk1"/>
            </a:fontRef>
          </p:style>
          <p:txBody>
            <a:bodyPr wrap="none" anchor="ctr"/>
            <a:lstStyle/>
            <a:p>
              <a:pPr lvl="0" fontAlgn="base">
                <a:spcBef>
                  <a:spcPct val="0"/>
                </a:spcBef>
                <a:spcAft>
                  <a:spcPct val="0"/>
                </a:spcAft>
                <a:defRPr/>
              </a:pPr>
              <a:endParaRPr lang="en-CA" sz="1200" b="1" kern="0">
                <a:solidFill>
                  <a:srgbClr val="000000"/>
                </a:solidFill>
                <a:latin typeface="Segoe UI" pitchFamily="34" charset="0"/>
                <a:ea typeface="Segoe UI" pitchFamily="34" charset="0"/>
                <a:cs typeface="Segoe UI" pitchFamily="34" charset="0"/>
              </a:endParaRPr>
            </a:p>
          </p:txBody>
        </p:sp>
        <p:sp>
          <p:nvSpPr>
            <p:cNvPr id="59" name="Rectangle 50"/>
            <p:cNvSpPr>
              <a:spLocks noChangeArrowheads="1"/>
            </p:cNvSpPr>
            <p:nvPr/>
          </p:nvSpPr>
          <p:spPr bwMode="auto">
            <a:xfrm>
              <a:off x="4314546" y="5386139"/>
              <a:ext cx="549728"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lvl="0" fontAlgn="base">
                <a:spcBef>
                  <a:spcPct val="0"/>
                </a:spcBef>
                <a:spcAft>
                  <a:spcPct val="0"/>
                </a:spcAft>
                <a:defRPr/>
              </a:pPr>
              <a:r>
                <a:rPr lang="en-US" sz="1200" b="1" kern="0">
                  <a:solidFill>
                    <a:srgbClr val="000000"/>
                  </a:solidFill>
                  <a:latin typeface="Segoe UI" pitchFamily="34" charset="0"/>
                  <a:ea typeface="Segoe UI" pitchFamily="34" charset="0"/>
                  <a:cs typeface="Segoe UI" pitchFamily="34" charset="0"/>
                </a:rPr>
                <a:t>OU</a:t>
              </a:r>
              <a:endParaRPr lang="en-US" sz="1200" b="1" kern="0" dirty="0">
                <a:solidFill>
                  <a:srgbClr val="000000"/>
                </a:solidFill>
                <a:latin typeface="Segoe UI" pitchFamily="34" charset="0"/>
                <a:ea typeface="Segoe UI" pitchFamily="34" charset="0"/>
                <a:cs typeface="Segoe UI" pitchFamily="34" charset="0"/>
              </a:endParaRPr>
            </a:p>
          </p:txBody>
        </p:sp>
      </p:grpSp>
      <p:sp>
        <p:nvSpPr>
          <p:cNvPr id="37" name="AutoShape 62"/>
          <p:cNvSpPr>
            <a:spLocks noChangeArrowheads="1"/>
          </p:cNvSpPr>
          <p:nvPr/>
        </p:nvSpPr>
        <p:spPr bwMode="auto">
          <a:xfrm>
            <a:off x="4076556" y="4695185"/>
            <a:ext cx="561881" cy="143605"/>
          </a:xfrm>
          <a:prstGeom prst="roundRect">
            <a:avLst>
              <a:gd name="adj" fmla="val 10921"/>
            </a:avLst>
          </a:prstGeom>
          <a:solidFill>
            <a:srgbClr val="FFFFFF"/>
          </a:solidFill>
          <a:ln w="9525">
            <a:noFill/>
            <a:round/>
            <a:headEnd/>
            <a:tailEnd/>
          </a:ln>
          <a:effectLst/>
        </p:spPr>
        <p:txBody>
          <a:bodyPr wrap="none" anchor="ctr"/>
          <a:lstStyle/>
          <a:p>
            <a:pPr lvl="0" fontAlgn="base">
              <a:spcBef>
                <a:spcPct val="0"/>
              </a:spcBef>
              <a:spcAft>
                <a:spcPct val="0"/>
              </a:spcAft>
              <a:defRPr/>
            </a:pPr>
            <a:r>
              <a:rPr lang="en-US" sz="1200" b="1" kern="0" dirty="0">
                <a:solidFill>
                  <a:srgbClr val="000000"/>
                </a:solidFill>
                <a:latin typeface="Segoe UI" pitchFamily="34" charset="0"/>
                <a:ea typeface="Segoe UI" pitchFamily="34" charset="0"/>
                <a:cs typeface="Segoe UI" pitchFamily="34" charset="0"/>
              </a:rPr>
              <a:t>GPO3</a:t>
            </a:r>
          </a:p>
        </p:txBody>
      </p:sp>
      <p:sp>
        <p:nvSpPr>
          <p:cNvPr id="39" name="AutoShape 62"/>
          <p:cNvSpPr>
            <a:spLocks noChangeArrowheads="1"/>
          </p:cNvSpPr>
          <p:nvPr/>
        </p:nvSpPr>
        <p:spPr bwMode="auto">
          <a:xfrm>
            <a:off x="5231648" y="4695185"/>
            <a:ext cx="561881" cy="143605"/>
          </a:xfrm>
          <a:prstGeom prst="roundRect">
            <a:avLst>
              <a:gd name="adj" fmla="val 10921"/>
            </a:avLst>
          </a:prstGeom>
          <a:solidFill>
            <a:srgbClr val="FFFFFF"/>
          </a:solidFill>
          <a:ln w="9525">
            <a:noFill/>
            <a:round/>
            <a:headEnd/>
            <a:tailEnd/>
          </a:ln>
          <a:effectLst/>
        </p:spPr>
        <p:txBody>
          <a:bodyPr wrap="none" anchor="ctr"/>
          <a:lstStyle/>
          <a:p>
            <a:pPr lvl="0" fontAlgn="base">
              <a:spcBef>
                <a:spcPct val="0"/>
              </a:spcBef>
              <a:spcAft>
                <a:spcPct val="0"/>
              </a:spcAft>
              <a:defRPr/>
            </a:pPr>
            <a:r>
              <a:rPr lang="en-US" sz="1200" b="1" kern="0">
                <a:solidFill>
                  <a:srgbClr val="000000"/>
                </a:solidFill>
                <a:latin typeface="Segoe UI" pitchFamily="34" charset="0"/>
                <a:ea typeface="Segoe UI" pitchFamily="34" charset="0"/>
                <a:cs typeface="Segoe UI" pitchFamily="34" charset="0"/>
              </a:rPr>
              <a:t>GPO4</a:t>
            </a:r>
            <a:endParaRPr lang="en-US" sz="1200" b="1" kern="0" dirty="0">
              <a:solidFill>
                <a:srgbClr val="000000"/>
              </a:solidFill>
              <a:latin typeface="Segoe UI" pitchFamily="34" charset="0"/>
              <a:ea typeface="Segoe UI" pitchFamily="34" charset="0"/>
              <a:cs typeface="Segoe UI" pitchFamily="34" charset="0"/>
            </a:endParaRPr>
          </a:p>
        </p:txBody>
      </p:sp>
      <p:sp>
        <p:nvSpPr>
          <p:cNvPr id="41" name="AutoShape 62"/>
          <p:cNvSpPr>
            <a:spLocks noChangeArrowheads="1"/>
          </p:cNvSpPr>
          <p:nvPr/>
        </p:nvSpPr>
        <p:spPr bwMode="auto">
          <a:xfrm>
            <a:off x="4691942" y="5726139"/>
            <a:ext cx="561881" cy="143605"/>
          </a:xfrm>
          <a:prstGeom prst="roundRect">
            <a:avLst>
              <a:gd name="adj" fmla="val 10921"/>
            </a:avLst>
          </a:prstGeom>
          <a:solidFill>
            <a:srgbClr val="FFFFFF"/>
          </a:solidFill>
          <a:ln w="9525">
            <a:noFill/>
            <a:round/>
            <a:headEnd/>
            <a:tailEnd/>
          </a:ln>
          <a:effectLst/>
        </p:spPr>
        <p:txBody>
          <a:bodyPr wrap="none" anchor="ctr"/>
          <a:lstStyle/>
          <a:p>
            <a:pPr lvl="0" fontAlgn="base">
              <a:spcBef>
                <a:spcPct val="0"/>
              </a:spcBef>
              <a:spcAft>
                <a:spcPct val="0"/>
              </a:spcAft>
              <a:defRPr/>
            </a:pPr>
            <a:r>
              <a:rPr lang="en-US" sz="1200" b="1" kern="0">
                <a:solidFill>
                  <a:srgbClr val="000000"/>
                </a:solidFill>
                <a:latin typeface="Segoe UI" pitchFamily="34" charset="0"/>
                <a:ea typeface="Segoe UI" pitchFamily="34" charset="0"/>
                <a:cs typeface="Segoe UI" pitchFamily="34" charset="0"/>
              </a:rPr>
              <a:t>GPO5</a:t>
            </a:r>
            <a:endParaRPr lang="en-US" sz="1200" b="1" kern="0" dirty="0">
              <a:solidFill>
                <a:srgbClr val="000000"/>
              </a:solidFill>
              <a:latin typeface="Segoe UI" pitchFamily="34" charset="0"/>
              <a:ea typeface="Segoe UI" pitchFamily="34" charset="0"/>
              <a:cs typeface="Segoe UI" pitchFamily="34" charset="0"/>
            </a:endParaRPr>
          </a:p>
        </p:txBody>
      </p:sp>
      <p:sp>
        <p:nvSpPr>
          <p:cNvPr id="72" name="Title 1"/>
          <p:cNvSpPr txBox="1">
            <a:spLocks/>
          </p:cNvSpPr>
          <p:nvPr/>
        </p:nvSpPr>
        <p:spPr>
          <a:xfrm>
            <a:off x="6434546" y="1174439"/>
            <a:ext cx="4396196"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solidFill>
                  <a:srgbClr val="C00000"/>
                </a:solidFill>
                <a:latin typeface="Arial" panose="020B0604020202020204" pitchFamily="34" charset="0"/>
                <a:cs typeface="Arial" panose="020B0604020202020204" pitchFamily="34" charset="0"/>
              </a:rPr>
              <a:t>Что такое </a:t>
            </a:r>
            <a:r>
              <a:rPr lang="en-US" sz="2000" b="1" dirty="0">
                <a:solidFill>
                  <a:srgbClr val="C00000"/>
                </a:solidFill>
                <a:latin typeface="Arial" panose="020B0604020202020204" pitchFamily="34" charset="0"/>
                <a:cs typeface="Arial" panose="020B0604020202020204" pitchFamily="34" charset="0"/>
              </a:rPr>
              <a:t>Multiple Local </a:t>
            </a:r>
            <a:r>
              <a:rPr lang="en-CA" sz="2000" b="1" dirty="0">
                <a:solidFill>
                  <a:srgbClr val="C00000"/>
                </a:solidFill>
                <a:latin typeface="Arial" panose="020B0604020202020204" pitchFamily="34" charset="0"/>
                <a:cs typeface="Arial" panose="020B0604020202020204" pitchFamily="34" charset="0"/>
              </a:rPr>
              <a:t>GPOs?</a:t>
            </a:r>
          </a:p>
        </p:txBody>
      </p:sp>
      <p:sp>
        <p:nvSpPr>
          <p:cNvPr id="73" name="Rounded Rectangle 844803"/>
          <p:cNvSpPr>
            <a:spLocks noChangeArrowheads="1"/>
          </p:cNvSpPr>
          <p:nvPr/>
        </p:nvSpPr>
        <p:spPr bwMode="auto">
          <a:xfrm>
            <a:off x="5910509" y="2063557"/>
            <a:ext cx="5718496" cy="1744808"/>
          </a:xfrm>
          <a:prstGeom prst="roundRect">
            <a:avLst>
              <a:gd name="adj" fmla="val 4167"/>
            </a:avLst>
          </a:prstGeom>
          <a:noFill/>
          <a:ln w="9525" algn="ctr">
            <a:noFill/>
            <a:round/>
            <a:headEnd/>
            <a:tailEnd/>
          </a:ln>
          <a:effectLst/>
        </p:spPr>
        <p:txBody>
          <a:bodyPr/>
          <a:lstStyle/>
          <a:p>
            <a:pPr lvl="0" fontAlgn="base">
              <a:spcBef>
                <a:spcPct val="0"/>
              </a:spcBef>
              <a:spcAft>
                <a:spcPct val="0"/>
              </a:spcAft>
            </a:pPr>
            <a:endParaRPr lang="en-US" sz="1400" b="1" dirty="0">
              <a:solidFill>
                <a:srgbClr val="000000"/>
              </a:solidFill>
              <a:latin typeface="Segoe UI" pitchFamily="34" charset="0"/>
              <a:ea typeface="Segoe UI" pitchFamily="34" charset="0"/>
              <a:cs typeface="Segoe UI" pitchFamily="34" charset="0"/>
            </a:endParaRPr>
          </a:p>
        </p:txBody>
      </p:sp>
      <p:sp>
        <p:nvSpPr>
          <p:cNvPr id="74" name="Rounded Rectangle 844804"/>
          <p:cNvSpPr>
            <a:spLocks noChangeArrowheads="1"/>
          </p:cNvSpPr>
          <p:nvPr/>
        </p:nvSpPr>
        <p:spPr bwMode="auto">
          <a:xfrm>
            <a:off x="9696748" y="5502341"/>
            <a:ext cx="2505075" cy="1246826"/>
          </a:xfrm>
          <a:prstGeom prst="roundRect">
            <a:avLst>
              <a:gd name="adj" fmla="val 4167"/>
            </a:avLst>
          </a:prstGeom>
          <a:noFill/>
          <a:ln w="9525" algn="ctr">
            <a:noFill/>
            <a:round/>
            <a:headEnd/>
            <a:tailEnd/>
          </a:ln>
          <a:effectLst/>
        </p:spPr>
        <p:txBody>
          <a:bodyPr wrap="square" anchor="ctr"/>
          <a:lstStyle/>
          <a:p>
            <a:pPr lvl="0" algn="ctr" eaLnBrk="0" fontAlgn="base" hangingPunct="0">
              <a:lnSpc>
                <a:spcPct val="90000"/>
              </a:lnSpc>
              <a:spcBef>
                <a:spcPct val="40000"/>
              </a:spcBef>
              <a:spcAft>
                <a:spcPct val="0"/>
              </a:spcAft>
              <a:buClr>
                <a:srgbClr val="006699"/>
              </a:buClr>
            </a:pPr>
            <a:r>
              <a:rPr lang="ru-RU" sz="1400" b="1" dirty="0">
                <a:solidFill>
                  <a:srgbClr val="000000"/>
                </a:solidFill>
                <a:latin typeface="Segoe UI" pitchFamily="34" charset="0"/>
                <a:ea typeface="Segoe UI" pitchFamily="34" charset="0"/>
                <a:cs typeface="Segoe UI" pitchFamily="34" charset="0"/>
              </a:rPr>
              <a:t>Требования конкретного пользователя</a:t>
            </a:r>
            <a:endParaRPr lang="en-US" sz="1400" b="1" dirty="0">
              <a:solidFill>
                <a:srgbClr val="000000"/>
              </a:solidFill>
              <a:latin typeface="Segoe UI" pitchFamily="34" charset="0"/>
              <a:ea typeface="Segoe UI" pitchFamily="34" charset="0"/>
              <a:cs typeface="Segoe UI" pitchFamily="34" charset="0"/>
            </a:endParaRPr>
          </a:p>
        </p:txBody>
      </p:sp>
      <p:sp>
        <p:nvSpPr>
          <p:cNvPr id="75" name="Rounded Rectangle 844806"/>
          <p:cNvSpPr>
            <a:spLocks noChangeArrowheads="1"/>
          </p:cNvSpPr>
          <p:nvPr/>
        </p:nvSpPr>
        <p:spPr bwMode="auto">
          <a:xfrm>
            <a:off x="6445465" y="1813605"/>
            <a:ext cx="5224980" cy="661988"/>
          </a:xfrm>
          <a:prstGeom prst="roundRect">
            <a:avLst>
              <a:gd name="adj" fmla="val 1786"/>
            </a:avLst>
          </a:prstGeom>
          <a:noFill/>
          <a:ln w="9525" algn="ctr">
            <a:noFill/>
            <a:round/>
            <a:headEnd/>
            <a:tailEnd/>
          </a:ln>
          <a:effectLst/>
        </p:spPr>
        <p:txBody>
          <a:bodyPr wrap="square" anchor="ctr"/>
          <a:lstStyle/>
          <a:p>
            <a:pPr lvl="0" fontAlgn="base">
              <a:spcBef>
                <a:spcPct val="0"/>
              </a:spcBef>
              <a:spcAft>
                <a:spcPct val="0"/>
              </a:spcAft>
            </a:pPr>
            <a:r>
              <a:rPr lang="ru-RU" sz="1600" b="1" dirty="0">
                <a:solidFill>
                  <a:srgbClr val="000000"/>
                </a:solidFill>
                <a:latin typeface="Arial" panose="020B0604020202020204" pitchFamily="34" charset="0"/>
                <a:ea typeface="Segoe UI" pitchFamily="34" charset="0"/>
                <a:cs typeface="Arial" panose="020B0604020202020204" pitchFamily="34" charset="0"/>
              </a:rPr>
              <a:t>Групповые политики </a:t>
            </a:r>
            <a:r>
              <a:rPr lang="en-US" sz="1600" b="1" dirty="0">
                <a:solidFill>
                  <a:srgbClr val="000000"/>
                </a:solidFill>
                <a:latin typeface="Arial" panose="020B0604020202020204" pitchFamily="34" charset="0"/>
                <a:ea typeface="Segoe UI" pitchFamily="34" charset="0"/>
                <a:cs typeface="Arial" panose="020B0604020202020204" pitchFamily="34" charset="0"/>
              </a:rPr>
              <a:t>Multiple Local :</a:t>
            </a:r>
          </a:p>
          <a:p>
            <a:pPr marL="285750" lvl="0" indent="-285750" eaLnBrk="0" fontAlgn="base" hangingPunct="0">
              <a:lnSpc>
                <a:spcPct val="90000"/>
              </a:lnSpc>
              <a:spcBef>
                <a:spcPct val="40000"/>
              </a:spcBef>
              <a:spcAft>
                <a:spcPct val="0"/>
              </a:spcAft>
              <a:buClr>
                <a:srgbClr val="006699"/>
              </a:buClr>
              <a:buFont typeface="Wingdings" panose="05000000000000000000" pitchFamily="2" charset="2"/>
              <a:buChar char="Ø"/>
            </a:pPr>
            <a:r>
              <a:rPr lang="ru-RU" sz="1600" dirty="0">
                <a:solidFill>
                  <a:srgbClr val="000000"/>
                </a:solidFill>
                <a:latin typeface="Arial" panose="020B0604020202020204" pitchFamily="34" charset="0"/>
                <a:ea typeface="Segoe UI" pitchFamily="34" charset="0"/>
                <a:cs typeface="Arial" panose="020B0604020202020204" pitchFamily="34" charset="0"/>
              </a:rPr>
              <a:t>Имеют единую конфигурацию, которая относится к компьютеру для всех пользователей, входящих в систему</a:t>
            </a:r>
          </a:p>
        </p:txBody>
      </p:sp>
      <p:sp>
        <p:nvSpPr>
          <p:cNvPr id="76" name="Rounded Rectangle 844806"/>
          <p:cNvSpPr>
            <a:spLocks noChangeArrowheads="1"/>
          </p:cNvSpPr>
          <p:nvPr/>
        </p:nvSpPr>
        <p:spPr bwMode="auto">
          <a:xfrm>
            <a:off x="6473768" y="2930981"/>
            <a:ext cx="5224980" cy="1339400"/>
          </a:xfrm>
          <a:prstGeom prst="roundRect">
            <a:avLst>
              <a:gd name="adj" fmla="val 4166"/>
            </a:avLst>
          </a:prstGeom>
          <a:noFill/>
          <a:ln w="9525" algn="ctr">
            <a:noFill/>
            <a:round/>
            <a:headEnd/>
            <a:tailEnd/>
          </a:ln>
          <a:effectLst/>
        </p:spPr>
        <p:txBody>
          <a:bodyPr wrap="square" anchor="ctr"/>
          <a:lstStyle/>
          <a:p>
            <a:pPr eaLnBrk="0" fontAlgn="base" hangingPunct="0">
              <a:lnSpc>
                <a:spcPct val="90000"/>
              </a:lnSpc>
              <a:spcBef>
                <a:spcPct val="40000"/>
              </a:spcBef>
              <a:spcAft>
                <a:spcPct val="0"/>
              </a:spcAft>
              <a:buClr>
                <a:srgbClr val="006699"/>
              </a:buClr>
            </a:pPr>
            <a:r>
              <a:rPr lang="ru-RU" sz="1600" b="1" dirty="0">
                <a:solidFill>
                  <a:srgbClr val="000000"/>
                </a:solidFill>
                <a:latin typeface="Arial" panose="020B0604020202020204" pitchFamily="34" charset="0"/>
                <a:ea typeface="Segoe UI" pitchFamily="34" charset="0"/>
                <a:cs typeface="Arial" panose="020B0604020202020204" pitchFamily="34" charset="0"/>
              </a:rPr>
              <a:t>Существует три слоя пользовательских конфигураций:</a:t>
            </a:r>
          </a:p>
          <a:p>
            <a:pPr marL="285750" indent="-285750" eaLnBrk="0" fontAlgn="base" hangingPunct="0">
              <a:lnSpc>
                <a:spcPct val="90000"/>
              </a:lnSpc>
              <a:spcBef>
                <a:spcPct val="40000"/>
              </a:spcBef>
              <a:spcAft>
                <a:spcPct val="0"/>
              </a:spcAft>
              <a:buClr>
                <a:srgbClr val="006699"/>
              </a:buClr>
              <a:buFont typeface="Wingdings" panose="05000000000000000000" pitchFamily="2" charset="2"/>
              <a:buChar char="Ø"/>
            </a:pPr>
            <a:r>
              <a:rPr lang="ru-RU" sz="1600" dirty="0">
                <a:solidFill>
                  <a:srgbClr val="000000"/>
                </a:solidFill>
                <a:latin typeface="Arial" panose="020B0604020202020204" pitchFamily="34" charset="0"/>
                <a:ea typeface="Segoe UI" pitchFamily="34" charset="0"/>
                <a:cs typeface="Arial" panose="020B0604020202020204" pitchFamily="34" charset="0"/>
              </a:rPr>
              <a:t>Слои пользовательских настроек, которые могут применяться только к отдельным пользователям, а не к группам</a:t>
            </a:r>
          </a:p>
          <a:p>
            <a:pPr marL="285750" lvl="0" indent="-285750" eaLnBrk="0" fontAlgn="base" hangingPunct="0">
              <a:lnSpc>
                <a:spcPct val="90000"/>
              </a:lnSpc>
              <a:spcBef>
                <a:spcPct val="40000"/>
              </a:spcBef>
              <a:spcAft>
                <a:spcPct val="0"/>
              </a:spcAft>
              <a:buClr>
                <a:srgbClr val="006699"/>
              </a:buClr>
              <a:buFont typeface="Arial" pitchFamily="34" charset="0"/>
              <a:buChar char="•"/>
            </a:pP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77" name="Rounded Rectangle 844804"/>
          <p:cNvSpPr>
            <a:spLocks noChangeArrowheads="1"/>
          </p:cNvSpPr>
          <p:nvPr/>
        </p:nvSpPr>
        <p:spPr bwMode="auto">
          <a:xfrm>
            <a:off x="8260039" y="5575936"/>
            <a:ext cx="2370289" cy="274320"/>
          </a:xfrm>
          <a:prstGeom prst="roundRect">
            <a:avLst>
              <a:gd name="adj" fmla="val 4167"/>
            </a:avLst>
          </a:prstGeom>
          <a:noFill/>
          <a:ln w="9525" algn="ctr">
            <a:noFill/>
            <a:round/>
            <a:headEnd/>
            <a:tailEnd/>
          </a:ln>
          <a:effectLst/>
        </p:spPr>
        <p:txBody>
          <a:bodyPr wrap="square" anchor="ctr"/>
          <a:lstStyle/>
          <a:p>
            <a:pPr lvl="0" eaLnBrk="0" fontAlgn="base" hangingPunct="0">
              <a:lnSpc>
                <a:spcPct val="90000"/>
              </a:lnSpc>
              <a:spcBef>
                <a:spcPct val="40000"/>
              </a:spcBef>
              <a:spcAft>
                <a:spcPct val="0"/>
              </a:spcAft>
              <a:buClr>
                <a:srgbClr val="006699"/>
              </a:buClr>
            </a:pPr>
            <a:r>
              <a:rPr lang="ru-RU" sz="1400" b="1" dirty="0">
                <a:solidFill>
                  <a:srgbClr val="000000"/>
                </a:solidFill>
                <a:latin typeface="Segoe UI" pitchFamily="34" charset="0"/>
                <a:ea typeface="Segoe UI" pitchFamily="34" charset="0"/>
                <a:cs typeface="Segoe UI" pitchFamily="34" charset="0"/>
              </a:rPr>
              <a:t>Стандартный пользователь</a:t>
            </a:r>
            <a:endParaRPr lang="en-US" sz="1400" b="1" dirty="0">
              <a:solidFill>
                <a:srgbClr val="000000"/>
              </a:solidFill>
              <a:latin typeface="Segoe UI" pitchFamily="34" charset="0"/>
              <a:ea typeface="Segoe UI" pitchFamily="34" charset="0"/>
              <a:cs typeface="Segoe UI" pitchFamily="34" charset="0"/>
            </a:endParaRPr>
          </a:p>
        </p:txBody>
      </p:sp>
      <p:sp>
        <p:nvSpPr>
          <p:cNvPr id="78" name="Rounded Rectangle 844804"/>
          <p:cNvSpPr>
            <a:spLocks noChangeArrowheads="1"/>
          </p:cNvSpPr>
          <p:nvPr/>
        </p:nvSpPr>
        <p:spPr bwMode="auto">
          <a:xfrm>
            <a:off x="6309449" y="5502341"/>
            <a:ext cx="2386897" cy="274320"/>
          </a:xfrm>
          <a:prstGeom prst="roundRect">
            <a:avLst>
              <a:gd name="adj" fmla="val 4167"/>
            </a:avLst>
          </a:prstGeom>
          <a:noFill/>
          <a:ln w="9525" algn="ctr">
            <a:noFill/>
            <a:round/>
            <a:headEnd/>
            <a:tailEnd/>
          </a:ln>
          <a:effectLst/>
        </p:spPr>
        <p:txBody>
          <a:bodyPr wrap="square" anchor="ctr"/>
          <a:lstStyle/>
          <a:p>
            <a:pPr lvl="0" eaLnBrk="0" fontAlgn="base" hangingPunct="0">
              <a:lnSpc>
                <a:spcPct val="90000"/>
              </a:lnSpc>
              <a:spcBef>
                <a:spcPct val="40000"/>
              </a:spcBef>
              <a:spcAft>
                <a:spcPct val="0"/>
              </a:spcAft>
              <a:buClr>
                <a:srgbClr val="006699"/>
              </a:buClr>
            </a:pPr>
            <a:r>
              <a:rPr lang="ru-RU" sz="1400" b="1" dirty="0">
                <a:solidFill>
                  <a:srgbClr val="000000"/>
                </a:solidFill>
                <a:latin typeface="Segoe UI" pitchFamily="34" charset="0"/>
                <a:ea typeface="Segoe UI" pitchFamily="34" charset="0"/>
                <a:cs typeface="Segoe UI" pitchFamily="34" charset="0"/>
              </a:rPr>
              <a:t>Администратор</a:t>
            </a:r>
            <a:endParaRPr lang="en-US" sz="1400" b="1" dirty="0">
              <a:solidFill>
                <a:srgbClr val="000000"/>
              </a:solidFill>
              <a:latin typeface="Segoe UI" pitchFamily="34" charset="0"/>
              <a:ea typeface="Segoe UI" pitchFamily="34" charset="0"/>
              <a:cs typeface="Segoe UI" pitchFamily="34" charset="0"/>
            </a:endParaRPr>
          </a:p>
        </p:txBody>
      </p:sp>
      <p:grpSp>
        <p:nvGrpSpPr>
          <p:cNvPr id="87" name="Группа 86"/>
          <p:cNvGrpSpPr/>
          <p:nvPr/>
        </p:nvGrpSpPr>
        <p:grpSpPr>
          <a:xfrm>
            <a:off x="2352048" y="1813605"/>
            <a:ext cx="1094623" cy="699087"/>
            <a:chOff x="-2102239" y="3904091"/>
            <a:chExt cx="1796559" cy="1128464"/>
          </a:xfrm>
        </p:grpSpPr>
        <p:sp>
          <p:nvSpPr>
            <p:cNvPr id="88" name="Куб 87"/>
            <p:cNvSpPr/>
            <p:nvPr/>
          </p:nvSpPr>
          <p:spPr>
            <a:xfrm>
              <a:off x="-2102239" y="3904091"/>
              <a:ext cx="1796559" cy="1128464"/>
            </a:xfrm>
            <a:prstGeom prst="cube">
              <a:avLst>
                <a:gd name="adj" fmla="val 11246"/>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89"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38" y="4120059"/>
              <a:ext cx="811178" cy="81117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0" descr="&amp;Kcy;&amp;acy;&amp;rcy;&amp;tcy;&amp;icy;&amp;ncy;&amp;kcy;&amp;icy; &amp;pcy;&amp;ocy; &amp;zcy;&amp;acy;&amp;pcy;&amp;rcy;&amp;ocy;&amp;scy;&amp;ucy; pap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6317" y="4228572"/>
              <a:ext cx="594152" cy="594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 name="Группа 94"/>
          <p:cNvGrpSpPr/>
          <p:nvPr/>
        </p:nvGrpSpPr>
        <p:grpSpPr>
          <a:xfrm>
            <a:off x="3746293" y="3808365"/>
            <a:ext cx="1180573" cy="809015"/>
            <a:chOff x="-2102239" y="3904091"/>
            <a:chExt cx="1796559" cy="1128464"/>
          </a:xfrm>
        </p:grpSpPr>
        <p:sp>
          <p:nvSpPr>
            <p:cNvPr id="96" name="Куб 95"/>
            <p:cNvSpPr/>
            <p:nvPr/>
          </p:nvSpPr>
          <p:spPr>
            <a:xfrm>
              <a:off x="-2102239" y="3904091"/>
              <a:ext cx="1796559" cy="1128464"/>
            </a:xfrm>
            <a:prstGeom prst="cube">
              <a:avLst>
                <a:gd name="adj" fmla="val 11246"/>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97" name="Picture 2" descr="&amp;Kcy;&amp;acy;&amp;rcy;&amp;tcy;&amp;icy;&amp;ncy;&amp;kcy;&amp;icy; &amp;pcy;&amp;ocy; &amp;zcy;&amp;acy;&amp;pcy;&amp;rcy;&amp;ocy;&amp;scy;&amp;ucy; user gro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38" y="4120059"/>
              <a:ext cx="811178" cy="81117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0" descr="&amp;Kcy;&amp;acy;&amp;rcy;&amp;tcy;&amp;icy;&amp;ncy;&amp;kcy;&amp;icy; &amp;pcy;&amp;ocy; &amp;zcy;&amp;acy;&amp;pcy;&amp;rcy;&amp;ocy;&amp;scy;&amp;ucy; pap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6317" y="4228572"/>
              <a:ext cx="594152" cy="594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 name="Группа 102"/>
          <p:cNvGrpSpPr/>
          <p:nvPr/>
        </p:nvGrpSpPr>
        <p:grpSpPr>
          <a:xfrm>
            <a:off x="5022121" y="3793534"/>
            <a:ext cx="1180573" cy="809015"/>
            <a:chOff x="-2102239" y="3904091"/>
            <a:chExt cx="1796559" cy="1128464"/>
          </a:xfrm>
        </p:grpSpPr>
        <p:sp>
          <p:nvSpPr>
            <p:cNvPr id="104" name="Куб 103"/>
            <p:cNvSpPr/>
            <p:nvPr/>
          </p:nvSpPr>
          <p:spPr>
            <a:xfrm>
              <a:off x="-2102239" y="3904091"/>
              <a:ext cx="1796559" cy="1128464"/>
            </a:xfrm>
            <a:prstGeom prst="cube">
              <a:avLst>
                <a:gd name="adj" fmla="val 11246"/>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105" name="Picture 2" descr="&amp;Kcy;&amp;acy;&amp;rcy;&amp;tcy;&amp;icy;&amp;ncy;&amp;kcy;&amp;icy; &amp;pcy;&amp;ocy; &amp;zcy;&amp;acy;&amp;pcy;&amp;rcy;&amp;ocy;&amp;scy;&amp;ucy; user gro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138" y="4120059"/>
              <a:ext cx="811178" cy="81117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amp;Kcy;&amp;acy;&amp;rcy;&amp;tcy;&amp;icy;&amp;ncy;&amp;kcy;&amp;icy; &amp;pcy;&amp;ocy; &amp;zcy;&amp;acy;&amp;pcy;&amp;rcy;&amp;ocy;&amp;scy;&amp;ucy; pap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6317" y="4228572"/>
              <a:ext cx="594152" cy="594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7" name="Группа 106"/>
          <p:cNvGrpSpPr/>
          <p:nvPr/>
        </p:nvGrpSpPr>
        <p:grpSpPr>
          <a:xfrm>
            <a:off x="4278633" y="4956026"/>
            <a:ext cx="1094623" cy="699087"/>
            <a:chOff x="-2102239" y="3904091"/>
            <a:chExt cx="1796559" cy="1128464"/>
          </a:xfrm>
        </p:grpSpPr>
        <p:sp>
          <p:nvSpPr>
            <p:cNvPr id="108" name="Куб 107"/>
            <p:cNvSpPr/>
            <p:nvPr/>
          </p:nvSpPr>
          <p:spPr>
            <a:xfrm>
              <a:off x="-2102239" y="3904091"/>
              <a:ext cx="1796559" cy="1128464"/>
            </a:xfrm>
            <a:prstGeom prst="cube">
              <a:avLst>
                <a:gd name="adj" fmla="val 11246"/>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109"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38" y="4120059"/>
              <a:ext cx="811178" cy="81117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 descr="&amp;Kcy;&amp;acy;&amp;rcy;&amp;tcy;&amp;icy;&amp;ncy;&amp;kcy;&amp;icy; &amp;pcy;&amp;ocy; &amp;zcy;&amp;acy;&amp;pcy;&amp;rcy;&amp;ocy;&amp;scy;&amp;ucy; pap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6317" y="4228572"/>
              <a:ext cx="594152" cy="594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Группа 110"/>
          <p:cNvGrpSpPr/>
          <p:nvPr/>
        </p:nvGrpSpPr>
        <p:grpSpPr>
          <a:xfrm>
            <a:off x="3290126" y="2814278"/>
            <a:ext cx="1094623" cy="699087"/>
            <a:chOff x="-2102239" y="3904091"/>
            <a:chExt cx="1796559" cy="1128464"/>
          </a:xfrm>
        </p:grpSpPr>
        <p:sp>
          <p:nvSpPr>
            <p:cNvPr id="112" name="Куб 111"/>
            <p:cNvSpPr/>
            <p:nvPr/>
          </p:nvSpPr>
          <p:spPr>
            <a:xfrm>
              <a:off x="-2102239" y="3904091"/>
              <a:ext cx="1796559" cy="1128464"/>
            </a:xfrm>
            <a:prstGeom prst="cube">
              <a:avLst>
                <a:gd name="adj" fmla="val 11246"/>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113"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38" y="4120059"/>
              <a:ext cx="811178" cy="81117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0" descr="&amp;Kcy;&amp;acy;&amp;rcy;&amp;tcy;&amp;icy;&amp;ncy;&amp;kcy;&amp;icy; &amp;pcy;&amp;ocy; &amp;zcy;&amp;acy;&amp;pcy;&amp;rcy;&amp;ocy;&amp;scy;&amp;ucy; pap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6317" y="4228572"/>
              <a:ext cx="594152" cy="594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5" name="Группа 114"/>
          <p:cNvGrpSpPr/>
          <p:nvPr/>
        </p:nvGrpSpPr>
        <p:grpSpPr>
          <a:xfrm>
            <a:off x="483458" y="1703602"/>
            <a:ext cx="1407981" cy="994520"/>
            <a:chOff x="4944951" y="1052747"/>
            <a:chExt cx="2168014" cy="1328668"/>
          </a:xfrm>
        </p:grpSpPr>
        <p:sp>
          <p:nvSpPr>
            <p:cNvPr id="116" name="Oval 5"/>
            <p:cNvSpPr>
              <a:spLocks noChangeArrowheads="1"/>
            </p:cNvSpPr>
            <p:nvPr/>
          </p:nvSpPr>
          <p:spPr bwMode="auto">
            <a:xfrm>
              <a:off x="4944951" y="1312387"/>
              <a:ext cx="2168014" cy="1069028"/>
            </a:xfrm>
            <a:prstGeom prst="ellipse">
              <a:avLst/>
            </a:prstGeom>
            <a:solidFill>
              <a:srgbClr val="FFDDDD"/>
            </a:solidFill>
            <a:ln/>
            <a:extLst/>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200" b="1" i="0" u="none" strike="noStrike" kern="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p:txBody>
        </p:sp>
        <p:pic>
          <p:nvPicPr>
            <p:cNvPr id="117" name="Picture 2" descr="&amp;Kcy;&amp;acy;&amp;rcy;&amp;tcy;&amp;icy;&amp;ncy;&amp;kcy;&amp;icy; &amp;pcy;&amp;ocy; &amp;zcy;&amp;acy;&amp;pcy;&amp;rcy;&amp;ocy;&amp;scy;&amp;ucy; user group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8697" y="1052747"/>
              <a:ext cx="1117570" cy="11175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6" descr="&amp;Kcy;&amp;acy;&amp;rcy;&amp;tcy;&amp;icy;&amp;ncy;&amp;kcy;&amp;icy; &amp;pcy;&amp;ocy; &amp;zcy;&amp;acy;&amp;pcy;&amp;rcy;&amp;ocy;&amp;scy;&amp;ucy; &amp;pcy;&amp;icy;&amp;scy;&amp;softcy;&amp;mcy;&amp;ocy;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0013" y="1277241"/>
              <a:ext cx="630270" cy="630270"/>
            </a:xfrm>
            <a:prstGeom prst="rect">
              <a:avLst/>
            </a:prstGeom>
            <a:noFill/>
            <a:extLst>
              <a:ext uri="{909E8E84-426E-40DD-AFC4-6F175D3DCCD1}">
                <a14:hiddenFill xmlns:a14="http://schemas.microsoft.com/office/drawing/2010/main">
                  <a:solidFill>
                    <a:srgbClr val="FFFFFF"/>
                  </a:solidFill>
                </a14:hiddenFill>
              </a:ext>
            </a:extLst>
          </p:spPr>
        </p:pic>
      </p:grpSp>
      <p:sp>
        <p:nvSpPr>
          <p:cNvPr id="119" name="AutoShape 61"/>
          <p:cNvSpPr>
            <a:spLocks noChangeArrowheads="1"/>
          </p:cNvSpPr>
          <p:nvPr/>
        </p:nvSpPr>
        <p:spPr bwMode="auto">
          <a:xfrm>
            <a:off x="728836" y="2825046"/>
            <a:ext cx="1009480" cy="143605"/>
          </a:xfrm>
          <a:prstGeom prst="roundRect">
            <a:avLst>
              <a:gd name="adj" fmla="val 10921"/>
            </a:avLst>
          </a:prstGeom>
          <a:noFill/>
          <a:ln w="9525">
            <a:noFill/>
            <a:round/>
            <a:headEnd/>
            <a:tailEnd/>
          </a:ln>
          <a:effectLst/>
        </p:spPr>
        <p:txBody>
          <a:bodyPr wrap="none" anchor="ctr"/>
          <a:lstStyle/>
          <a:p>
            <a:pPr lvl="0" fontAlgn="base">
              <a:spcBef>
                <a:spcPct val="0"/>
              </a:spcBef>
              <a:spcAft>
                <a:spcPct val="0"/>
              </a:spcAft>
              <a:defRPr/>
            </a:pPr>
            <a:r>
              <a:rPr lang="ru-RU" sz="1100" b="1" kern="0" dirty="0">
                <a:solidFill>
                  <a:srgbClr val="000000"/>
                </a:solidFill>
                <a:latin typeface="Segoe UI" pitchFamily="34" charset="0"/>
                <a:ea typeface="Segoe UI" pitchFamily="34" charset="0"/>
                <a:cs typeface="Segoe UI" pitchFamily="34" charset="0"/>
              </a:rPr>
              <a:t>Локальная</a:t>
            </a:r>
          </a:p>
          <a:p>
            <a:pPr lvl="0" algn="ctr" fontAlgn="base">
              <a:spcBef>
                <a:spcPct val="0"/>
              </a:spcBef>
              <a:spcAft>
                <a:spcPct val="0"/>
              </a:spcAft>
              <a:defRPr/>
            </a:pPr>
            <a:r>
              <a:rPr lang="ru-RU" sz="1100" b="1" kern="0" dirty="0">
                <a:solidFill>
                  <a:srgbClr val="000000"/>
                </a:solidFill>
                <a:latin typeface="Segoe UI" pitchFamily="34" charset="0"/>
                <a:ea typeface="Segoe UI" pitchFamily="34" charset="0"/>
                <a:cs typeface="Segoe UI" pitchFamily="34" charset="0"/>
              </a:rPr>
              <a:t> группа</a:t>
            </a:r>
            <a:endParaRPr lang="en-US" sz="1100" b="1" kern="0" dirty="0">
              <a:solidFill>
                <a:srgbClr val="000000"/>
              </a:solidFill>
              <a:latin typeface="Segoe UI" pitchFamily="34" charset="0"/>
              <a:ea typeface="Segoe UI" pitchFamily="34" charset="0"/>
              <a:cs typeface="Segoe UI" pitchFamily="34" charset="0"/>
            </a:endParaRPr>
          </a:p>
        </p:txBody>
      </p:sp>
      <p:pic>
        <p:nvPicPr>
          <p:cNvPr id="120" name="Picture 18" descr="http://icons.iconarchive.com/icons/aha-soft/free-large-boss/128/Admin-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2872" y="4256147"/>
            <a:ext cx="1227994" cy="122799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34" descr="EndUser_CiscoWork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24296" y="4366159"/>
            <a:ext cx="923925" cy="1154113"/>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Woma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85354" y="4206107"/>
            <a:ext cx="373721" cy="149958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3" descr="Ma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70104" y="4191408"/>
            <a:ext cx="520573" cy="158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Kcy;&amp;acy;&amp;rcy;&amp;tcy;&amp;icy;&amp;ncy;&amp;kcy;&amp;icy; &amp;pcy;&amp;ocy; &amp;zcy;&amp;acy;&amp;pcy;&amp;rcy;&amp;ocy;&amp;scy;&amp;ucy; Default GP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26" y="5250434"/>
            <a:ext cx="2062328" cy="15606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5403" y="107894"/>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a:solidFill>
                  <a:schemeClr val="bg1"/>
                </a:solidFill>
                <a:latin typeface="+mj-lt"/>
              </a:rPr>
              <a:t>GPO </a:t>
            </a:r>
            <a:r>
              <a:rPr lang="ru-RU" sz="3600" dirty="0">
                <a:solidFill>
                  <a:schemeClr val="bg1"/>
                </a:solidFill>
                <a:latin typeface="+mj-lt"/>
              </a:rPr>
              <a:t>по умолчанию. Фильтрация</a:t>
            </a:r>
          </a:p>
        </p:txBody>
      </p:sp>
      <p:sp>
        <p:nvSpPr>
          <p:cNvPr id="34" name="Title 1"/>
          <p:cNvSpPr txBox="1">
            <a:spLocks/>
          </p:cNvSpPr>
          <p:nvPr/>
        </p:nvSpPr>
        <p:spPr>
          <a:xfrm>
            <a:off x="454149" y="1106628"/>
            <a:ext cx="4553402"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a:solidFill>
                  <a:srgbClr val="C00000"/>
                </a:solidFill>
                <a:latin typeface="Arial" panose="020B0604020202020204" pitchFamily="34" charset="0"/>
                <a:cs typeface="Arial" panose="020B0604020202020204" pitchFamily="34" charset="0"/>
              </a:rPr>
              <a:t>Что такое </a:t>
            </a:r>
            <a:r>
              <a:rPr lang="en-US" sz="2000" b="1" dirty="0">
                <a:solidFill>
                  <a:srgbClr val="C00000"/>
                </a:solidFill>
                <a:latin typeface="Arial" panose="020B0604020202020204" pitchFamily="34" charset="0"/>
                <a:cs typeface="Arial" panose="020B0604020202020204" pitchFamily="34" charset="0"/>
              </a:rPr>
              <a:t>GPOs </a:t>
            </a:r>
            <a:r>
              <a:rPr lang="ru-RU" sz="2000" b="1" dirty="0">
                <a:solidFill>
                  <a:srgbClr val="C00000"/>
                </a:solidFill>
                <a:latin typeface="Arial" panose="020B0604020202020204" pitchFamily="34" charset="0"/>
                <a:cs typeface="Arial" panose="020B0604020202020204" pitchFamily="34" charset="0"/>
              </a:rPr>
              <a:t>по умолчанию?</a:t>
            </a:r>
            <a:endParaRPr lang="en-CA" sz="2000" b="1" dirty="0">
              <a:solidFill>
                <a:srgbClr val="C00000"/>
              </a:solidFill>
              <a:latin typeface="Arial" panose="020B0604020202020204" pitchFamily="34" charset="0"/>
              <a:cs typeface="Arial" panose="020B0604020202020204" pitchFamily="34" charset="0"/>
            </a:endParaRPr>
          </a:p>
        </p:txBody>
      </p:sp>
      <p:sp>
        <p:nvSpPr>
          <p:cNvPr id="35" name="Content Placeholder 2"/>
          <p:cNvSpPr txBox="1">
            <a:spLocks/>
          </p:cNvSpPr>
          <p:nvPr/>
        </p:nvSpPr>
        <p:spPr>
          <a:xfrm>
            <a:off x="243876" y="1476960"/>
            <a:ext cx="5303837" cy="3369810"/>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spcBef>
                <a:spcPts val="0"/>
              </a:spcBef>
              <a:spcAft>
                <a:spcPts val="600"/>
              </a:spcAft>
              <a:buNone/>
            </a:pPr>
            <a:r>
              <a:rPr lang="ru-RU" sz="1600" kern="0" dirty="0">
                <a:solidFill>
                  <a:srgbClr val="000000"/>
                </a:solidFill>
                <a:latin typeface="Arial" panose="020B0604020202020204" pitchFamily="34" charset="0"/>
                <a:cs typeface="Arial" panose="020B0604020202020204" pitchFamily="34" charset="0"/>
              </a:rPr>
              <a:t>Есть два вида объектов групповой политики по умолчанию :</a:t>
            </a:r>
          </a:p>
          <a:p>
            <a:pPr marL="269875" lvl="0" indent="-269875">
              <a:spcBef>
                <a:spcPts val="0"/>
              </a:spcBef>
              <a:spcAft>
                <a:spcPts val="600"/>
              </a:spcAft>
              <a:buClr>
                <a:srgbClr val="006699"/>
              </a:buClr>
              <a:buFont typeface="Wingdings" panose="05000000000000000000" pitchFamily="2" charset="2"/>
              <a:buChar char="Ø"/>
            </a:pPr>
            <a:r>
              <a:rPr lang="ru-RU" sz="1600" kern="0" dirty="0" err="1">
                <a:solidFill>
                  <a:srgbClr val="000000"/>
                </a:solidFill>
                <a:latin typeface="Arial" panose="020B0604020202020204" pitchFamily="34" charset="0"/>
                <a:cs typeface="Arial" panose="020B0604020202020204" pitchFamily="34" charset="0"/>
              </a:rPr>
              <a:t>Default</a:t>
            </a:r>
            <a:r>
              <a:rPr lang="ru-RU" sz="1600" kern="0" dirty="0">
                <a:solidFill>
                  <a:srgbClr val="000000"/>
                </a:solidFill>
                <a:latin typeface="Arial" panose="020B0604020202020204" pitchFamily="34" charset="0"/>
                <a:cs typeface="Arial" panose="020B0604020202020204" pitchFamily="34" charset="0"/>
              </a:rPr>
              <a:t> </a:t>
            </a:r>
            <a:r>
              <a:rPr lang="ru-RU" sz="1600" kern="0" dirty="0" err="1">
                <a:solidFill>
                  <a:srgbClr val="000000"/>
                </a:solidFill>
                <a:latin typeface="Arial" panose="020B0604020202020204" pitchFamily="34" charset="0"/>
                <a:cs typeface="Arial" panose="020B0604020202020204" pitchFamily="34" charset="0"/>
              </a:rPr>
              <a:t>Domain</a:t>
            </a:r>
            <a:r>
              <a:rPr lang="ru-RU" sz="1600" kern="0" dirty="0">
                <a:solidFill>
                  <a:srgbClr val="000000"/>
                </a:solidFill>
                <a:latin typeface="Arial" panose="020B0604020202020204" pitchFamily="34" charset="0"/>
                <a:cs typeface="Arial" panose="020B0604020202020204" pitchFamily="34" charset="0"/>
              </a:rPr>
              <a:t> </a:t>
            </a:r>
            <a:r>
              <a:rPr lang="ru-RU" sz="1600" kern="0" dirty="0" err="1">
                <a:solidFill>
                  <a:srgbClr val="000000"/>
                </a:solidFill>
                <a:latin typeface="Arial" panose="020B0604020202020204" pitchFamily="34" charset="0"/>
                <a:cs typeface="Arial" panose="020B0604020202020204" pitchFamily="34" charset="0"/>
              </a:rPr>
              <a:t>Policy</a:t>
            </a:r>
            <a:endParaRPr lang="ru-RU" sz="1600" kern="0" dirty="0">
              <a:solidFill>
                <a:srgbClr val="000000"/>
              </a:solidFill>
              <a:latin typeface="Arial" panose="020B0604020202020204" pitchFamily="34" charset="0"/>
              <a:cs typeface="Arial" panose="020B0604020202020204" pitchFamily="34" charset="0"/>
            </a:endParaRPr>
          </a:p>
          <a:p>
            <a:pPr marL="569913" lvl="1" indent="-285750">
              <a:spcBef>
                <a:spcPts val="0"/>
              </a:spcBef>
              <a:spcAft>
                <a:spcPts val="600"/>
              </a:spcAft>
              <a:buClr>
                <a:srgbClr val="006699"/>
              </a:buClr>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Используется для определения политики учетных записей для домена:</a:t>
            </a:r>
          </a:p>
          <a:p>
            <a:pPr marL="965200" lvl="2" indent="-285750">
              <a:spcBef>
                <a:spcPts val="0"/>
              </a:spcBef>
              <a:spcAft>
                <a:spcPts val="600"/>
              </a:spcAft>
              <a:buClr>
                <a:srgbClr val="006699"/>
              </a:buClr>
              <a:buFont typeface="Wingdings" panose="05000000000000000000" pitchFamily="2" charset="2"/>
              <a:buChar char="§"/>
            </a:pPr>
            <a:r>
              <a:rPr lang="ru-RU" sz="1600" kern="0" dirty="0">
                <a:solidFill>
                  <a:srgbClr val="000000"/>
                </a:solidFill>
                <a:latin typeface="Arial" panose="020B0604020202020204" pitchFamily="34" charset="0"/>
                <a:cs typeface="Arial" panose="020B0604020202020204" pitchFamily="34" charset="0"/>
              </a:rPr>
              <a:t>Пароль</a:t>
            </a:r>
          </a:p>
          <a:p>
            <a:pPr marL="965200" lvl="2" indent="-285750">
              <a:spcBef>
                <a:spcPts val="0"/>
              </a:spcBef>
              <a:spcAft>
                <a:spcPts val="600"/>
              </a:spcAft>
              <a:buClr>
                <a:srgbClr val="006699"/>
              </a:buClr>
              <a:buFont typeface="Wingdings" panose="05000000000000000000" pitchFamily="2" charset="2"/>
              <a:buChar char="§"/>
            </a:pPr>
            <a:r>
              <a:rPr lang="ru-RU" sz="1600" kern="0" dirty="0">
                <a:solidFill>
                  <a:srgbClr val="000000"/>
                </a:solidFill>
                <a:latin typeface="Arial" panose="020B0604020202020204" pitchFamily="34" charset="0"/>
                <a:cs typeface="Arial" panose="020B0604020202020204" pitchFamily="34" charset="0"/>
              </a:rPr>
              <a:t>блокировки учетных записей</a:t>
            </a:r>
          </a:p>
          <a:p>
            <a:pPr marL="965200" lvl="2" indent="-285750">
              <a:spcBef>
                <a:spcPts val="0"/>
              </a:spcBef>
              <a:spcAft>
                <a:spcPts val="600"/>
              </a:spcAft>
              <a:buClr>
                <a:srgbClr val="006699"/>
              </a:buClr>
              <a:buFont typeface="Wingdings" panose="05000000000000000000" pitchFamily="2" charset="2"/>
              <a:buChar char="§"/>
            </a:pPr>
            <a:r>
              <a:rPr lang="ru-RU" sz="1600" kern="0" dirty="0">
                <a:solidFill>
                  <a:srgbClr val="000000"/>
                </a:solidFill>
                <a:latin typeface="Arial" panose="020B0604020202020204" pitchFamily="34" charset="0"/>
                <a:cs typeface="Arial" panose="020B0604020202020204" pitchFamily="34" charset="0"/>
              </a:rPr>
              <a:t>протокол </a:t>
            </a:r>
            <a:r>
              <a:rPr lang="ru-RU" sz="1600" kern="0" dirty="0" err="1">
                <a:solidFill>
                  <a:srgbClr val="000000"/>
                </a:solidFill>
                <a:latin typeface="Arial" panose="020B0604020202020204" pitchFamily="34" charset="0"/>
                <a:cs typeface="Arial" panose="020B0604020202020204" pitchFamily="34" charset="0"/>
              </a:rPr>
              <a:t>Kerberos</a:t>
            </a:r>
            <a:endParaRPr lang="ru-RU" sz="1600" kern="0" dirty="0">
              <a:solidFill>
                <a:srgbClr val="000000"/>
              </a:solidFill>
              <a:latin typeface="Arial" panose="020B0604020202020204" pitchFamily="34" charset="0"/>
              <a:cs typeface="Arial" panose="020B0604020202020204" pitchFamily="34" charset="0"/>
            </a:endParaRPr>
          </a:p>
          <a:p>
            <a:pPr marL="269875" lvl="0" indent="-269875">
              <a:spcBef>
                <a:spcPts val="0"/>
              </a:spcBef>
              <a:spcAft>
                <a:spcPts val="600"/>
              </a:spcAft>
              <a:buClr>
                <a:srgbClr val="006699"/>
              </a:buClr>
              <a:buFont typeface="Wingdings" panose="05000000000000000000" pitchFamily="2" charset="2"/>
              <a:buChar char="Ø"/>
            </a:pPr>
            <a:r>
              <a:rPr lang="ru-RU" sz="1600" kern="0" dirty="0" err="1">
                <a:solidFill>
                  <a:srgbClr val="000000"/>
                </a:solidFill>
                <a:latin typeface="Arial" panose="020B0604020202020204" pitchFamily="34" charset="0"/>
                <a:cs typeface="Arial" panose="020B0604020202020204" pitchFamily="34" charset="0"/>
              </a:rPr>
              <a:t>Default</a:t>
            </a:r>
            <a:r>
              <a:rPr lang="ru-RU" sz="1600" kern="0" dirty="0">
                <a:solidFill>
                  <a:srgbClr val="000000"/>
                </a:solidFill>
                <a:latin typeface="Arial" panose="020B0604020202020204" pitchFamily="34" charset="0"/>
                <a:cs typeface="Arial" panose="020B0604020202020204" pitchFamily="34" charset="0"/>
              </a:rPr>
              <a:t> </a:t>
            </a:r>
            <a:r>
              <a:rPr lang="ru-RU" sz="1600" kern="0" dirty="0" err="1">
                <a:solidFill>
                  <a:srgbClr val="000000"/>
                </a:solidFill>
                <a:latin typeface="Arial" panose="020B0604020202020204" pitchFamily="34" charset="0"/>
                <a:cs typeface="Arial" panose="020B0604020202020204" pitchFamily="34" charset="0"/>
              </a:rPr>
              <a:t>Domain</a:t>
            </a:r>
            <a:r>
              <a:rPr lang="ru-RU" sz="1600" kern="0" dirty="0">
                <a:solidFill>
                  <a:srgbClr val="000000"/>
                </a:solidFill>
                <a:latin typeface="Arial" panose="020B0604020202020204" pitchFamily="34" charset="0"/>
                <a:cs typeface="Arial" panose="020B0604020202020204" pitchFamily="34" charset="0"/>
              </a:rPr>
              <a:t> </a:t>
            </a:r>
            <a:r>
              <a:rPr lang="ru-RU" sz="1600" kern="0" dirty="0" err="1">
                <a:solidFill>
                  <a:srgbClr val="000000"/>
                </a:solidFill>
                <a:latin typeface="Arial" panose="020B0604020202020204" pitchFamily="34" charset="0"/>
                <a:cs typeface="Arial" panose="020B0604020202020204" pitchFamily="34" charset="0"/>
              </a:rPr>
              <a:t>Controllers</a:t>
            </a:r>
            <a:r>
              <a:rPr lang="ru-RU" sz="1600" kern="0" dirty="0">
                <a:solidFill>
                  <a:srgbClr val="000000"/>
                </a:solidFill>
                <a:latin typeface="Arial" panose="020B0604020202020204" pitchFamily="34" charset="0"/>
                <a:cs typeface="Arial" panose="020B0604020202020204" pitchFamily="34" charset="0"/>
              </a:rPr>
              <a:t> </a:t>
            </a:r>
            <a:r>
              <a:rPr lang="ru-RU" sz="1600" kern="0" dirty="0" err="1">
                <a:solidFill>
                  <a:srgbClr val="000000"/>
                </a:solidFill>
                <a:latin typeface="Arial" panose="020B0604020202020204" pitchFamily="34" charset="0"/>
                <a:cs typeface="Arial" panose="020B0604020202020204" pitchFamily="34" charset="0"/>
              </a:rPr>
              <a:t>Policy</a:t>
            </a:r>
            <a:endParaRPr lang="ru-RU" sz="1600" kern="0" dirty="0">
              <a:solidFill>
                <a:srgbClr val="000000"/>
              </a:solidFill>
              <a:latin typeface="Arial" panose="020B0604020202020204" pitchFamily="34" charset="0"/>
              <a:cs typeface="Arial" panose="020B0604020202020204" pitchFamily="34" charset="0"/>
            </a:endParaRPr>
          </a:p>
          <a:p>
            <a:pPr marL="569913" lvl="1" indent="-285750">
              <a:spcBef>
                <a:spcPts val="0"/>
              </a:spcBef>
              <a:spcAft>
                <a:spcPts val="600"/>
              </a:spcAft>
              <a:buClr>
                <a:srgbClr val="006699"/>
              </a:buClr>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Используется для определения политики аудита</a:t>
            </a:r>
          </a:p>
          <a:p>
            <a:pPr marL="569913" lvl="1" indent="-285750">
              <a:spcBef>
                <a:spcPts val="0"/>
              </a:spcBef>
              <a:spcAft>
                <a:spcPts val="600"/>
              </a:spcAft>
              <a:buClr>
                <a:srgbClr val="006699"/>
              </a:buClr>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Задает права пользователей на контроллерах домена</a:t>
            </a:r>
          </a:p>
        </p:txBody>
      </p:sp>
      <p:sp>
        <p:nvSpPr>
          <p:cNvPr id="36" name="Title 1"/>
          <p:cNvSpPr txBox="1">
            <a:spLocks/>
          </p:cNvSpPr>
          <p:nvPr/>
        </p:nvSpPr>
        <p:spPr>
          <a:xfrm>
            <a:off x="6596558" y="1106628"/>
            <a:ext cx="4424302"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a:solidFill>
                  <a:srgbClr val="C00000"/>
                </a:solidFill>
                <a:latin typeface="Arial" panose="020B0604020202020204" pitchFamily="34" charset="0"/>
                <a:cs typeface="Arial" panose="020B0604020202020204" pitchFamily="34" charset="0"/>
              </a:rPr>
              <a:t>Фильтрация безопасности </a:t>
            </a:r>
            <a:r>
              <a:rPr lang="en-CA" sz="2000" b="1" dirty="0">
                <a:solidFill>
                  <a:srgbClr val="C00000"/>
                </a:solidFill>
                <a:latin typeface="Arial" panose="020B0604020202020204" pitchFamily="34" charset="0"/>
                <a:cs typeface="Arial" panose="020B0604020202020204" pitchFamily="34" charset="0"/>
              </a:rPr>
              <a:t>GPO</a:t>
            </a:r>
          </a:p>
        </p:txBody>
      </p:sp>
      <p:sp>
        <p:nvSpPr>
          <p:cNvPr id="37" name="Rounded Rectangle 849923"/>
          <p:cNvSpPr>
            <a:spLocks noChangeArrowheads="1"/>
          </p:cNvSpPr>
          <p:nvPr/>
        </p:nvSpPr>
        <p:spPr bwMode="auto">
          <a:xfrm>
            <a:off x="6056396" y="1414429"/>
            <a:ext cx="5811838" cy="5288521"/>
          </a:xfrm>
          <a:prstGeom prst="roundRect">
            <a:avLst>
              <a:gd name="adj" fmla="val 4167"/>
            </a:avLst>
          </a:prstGeom>
          <a:noFill/>
          <a:ln w="9525" algn="ctr">
            <a:noFill/>
            <a:round/>
            <a:headEnd/>
            <a:tailEnd/>
          </a:ln>
        </p:spPr>
        <p:txBody>
          <a:bodyPr/>
          <a:lstStyle/>
          <a:p>
            <a:pPr lvl="0" fontAlgn="base">
              <a:lnSpc>
                <a:spcPct val="90000"/>
              </a:lnSpc>
              <a:spcBef>
                <a:spcPct val="40000"/>
              </a:spcBef>
              <a:spcAft>
                <a:spcPct val="0"/>
              </a:spcAft>
              <a:buClr>
                <a:srgbClr val="006699"/>
              </a:buClr>
            </a:pPr>
            <a:r>
              <a:rPr lang="ru-RU" sz="1600" dirty="0">
                <a:solidFill>
                  <a:srgbClr val="000000"/>
                </a:solidFill>
                <a:latin typeface="Arial" panose="020B0604020202020204" pitchFamily="34" charset="0"/>
                <a:ea typeface="Segoe UI" pitchFamily="34" charset="0"/>
                <a:cs typeface="Arial" panose="020B0604020202020204" pitchFamily="34" charset="0"/>
              </a:rPr>
              <a:t>Применяйте разрешения групповой политики</a:t>
            </a: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GPO имеет ACL</a:t>
            </a: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По умолчанию: Аутентифицированные пользователи имеют возможность применять групповые политики</a:t>
            </a:r>
          </a:p>
          <a:p>
            <a:pPr lvl="0" fontAlgn="base">
              <a:lnSpc>
                <a:spcPct val="90000"/>
              </a:lnSpc>
              <a:spcBef>
                <a:spcPct val="40000"/>
              </a:spcBef>
              <a:spcAft>
                <a:spcPct val="0"/>
              </a:spcAft>
              <a:buClr>
                <a:srgbClr val="006699"/>
              </a:buClr>
            </a:pPr>
            <a:r>
              <a:rPr lang="ru-RU" sz="1600" dirty="0">
                <a:solidFill>
                  <a:srgbClr val="000000"/>
                </a:solidFill>
                <a:latin typeface="Arial" panose="020B0604020202020204" pitchFamily="34" charset="0"/>
                <a:ea typeface="Segoe UI" pitchFamily="34" charset="0"/>
                <a:cs typeface="Arial" panose="020B0604020202020204" pitchFamily="34" charset="0"/>
              </a:rPr>
              <a:t>Ограничивайте области применения (в отдельных глобальных или универсальных группах)</a:t>
            </a: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Удалите аутентифицированных пользователей</a:t>
            </a: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Добавьте соответствующие глобальные или универсальные группы</a:t>
            </a:r>
          </a:p>
          <a:p>
            <a:pPr lvl="0" fontAlgn="base">
              <a:lnSpc>
                <a:spcPct val="90000"/>
              </a:lnSpc>
              <a:spcBef>
                <a:spcPct val="40000"/>
              </a:spcBef>
              <a:spcAft>
                <a:spcPct val="0"/>
              </a:spcAft>
              <a:buClr>
                <a:srgbClr val="006699"/>
              </a:buClr>
            </a:pPr>
            <a:r>
              <a:rPr lang="ru-RU" sz="1600" dirty="0">
                <a:solidFill>
                  <a:srgbClr val="000000"/>
                </a:solidFill>
                <a:latin typeface="Arial" panose="020B0604020202020204" pitchFamily="34" charset="0"/>
                <a:ea typeface="Segoe UI" pitchFamily="34" charset="0"/>
                <a:cs typeface="Arial" panose="020B0604020202020204" pitchFamily="34" charset="0"/>
              </a:rPr>
              <a:t>Ограничение прав отдельных пользователей </a:t>
            </a: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Добавьте соответствующие глобальные группы</a:t>
            </a: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Запретите применение групповой политики</a:t>
            </a:r>
          </a:p>
        </p:txBody>
      </p:sp>
      <p:pic>
        <p:nvPicPr>
          <p:cNvPr id="7172" name="Picture 4" descr="e3115f72-6178-43c4-a324-6fad9692b942"/>
          <p:cNvPicPr>
            <a:picLocks noChangeAspect="1" noChangeArrowheads="1"/>
          </p:cNvPicPr>
          <p:nvPr/>
        </p:nvPicPr>
        <p:blipFill rotWithShape="1">
          <a:blip r:embed="rId4">
            <a:extLst>
              <a:ext uri="{28A0092B-C50C-407E-A947-70E740481C1C}">
                <a14:useLocalDpi xmlns:a14="http://schemas.microsoft.com/office/drawing/2010/main" val="0"/>
              </a:ext>
            </a:extLst>
          </a:blip>
          <a:srcRect l="1783" t="64439" r="66456" b="12729"/>
          <a:stretch/>
        </p:blipFill>
        <p:spPr bwMode="auto">
          <a:xfrm>
            <a:off x="2540018" y="5196231"/>
            <a:ext cx="3007695" cy="150671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mp;Kcy;&amp;acy;&amp;rcy;&amp;tcy;&amp;icy;&amp;ncy;&amp;kcy;&amp;icy; &amp;pcy;&amp;ocy; &amp;zcy;&amp;acy;&amp;pcy;&amp;rcy;&amp;ocy;&amp;scy;&amp;ucy; data filteri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0133" y="4929809"/>
            <a:ext cx="1881306" cy="188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1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7517" y="79988"/>
            <a:ext cx="11698514" cy="1138773"/>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400" dirty="0">
                <a:solidFill>
                  <a:schemeClr val="bg1"/>
                </a:solidFill>
                <a:latin typeface="+mj-lt"/>
              </a:rPr>
              <a:t>Обсуждение: определение приложений групповой политики</a:t>
            </a:r>
            <a:endParaRPr lang="en-US" sz="3400" dirty="0">
              <a:solidFill>
                <a:schemeClr val="bg1"/>
              </a:solidFill>
              <a:latin typeface="+mj-lt"/>
            </a:endParaRPr>
          </a:p>
        </p:txBody>
      </p:sp>
      <p:sp>
        <p:nvSpPr>
          <p:cNvPr id="8" name="Content Placeholder 2"/>
          <p:cNvSpPr txBox="1">
            <a:spLocks/>
          </p:cNvSpPr>
          <p:nvPr/>
        </p:nvSpPr>
        <p:spPr>
          <a:xfrm>
            <a:off x="372831" y="1269587"/>
            <a:ext cx="8807907" cy="5798870"/>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1950" indent="-361950">
              <a:spcBef>
                <a:spcPts val="0"/>
              </a:spcBef>
              <a:spcAft>
                <a:spcPts val="600"/>
              </a:spcAft>
              <a:buClr>
                <a:srgbClr val="0070C0"/>
              </a:buClr>
              <a:buSzPct val="100000"/>
              <a:buFont typeface="Wingdings" panose="05000000000000000000" pitchFamily="2" charset="2"/>
              <a:buChar char="Ø"/>
            </a:pPr>
            <a:r>
              <a:rPr lang="ru-RU" sz="2000" dirty="0">
                <a:latin typeface="Arial" panose="020B0604020202020204" pitchFamily="34" charset="0"/>
                <a:cs typeface="Arial" panose="020B0604020202020204" pitchFamily="34" charset="0"/>
              </a:rPr>
              <a:t>Какие настройки электропитания получат серверы в OU </a:t>
            </a:r>
            <a:r>
              <a:rPr lang="en-US" sz="2000" dirty="0">
                <a:latin typeface="Arial" panose="020B0604020202020204" pitchFamily="34" charset="0"/>
                <a:cs typeface="Arial" panose="020B0604020202020204" pitchFamily="34" charset="0"/>
              </a:rPr>
              <a:t>Servers</a:t>
            </a:r>
            <a:r>
              <a:rPr lang="ru-RU" sz="2000" dirty="0">
                <a:latin typeface="Arial" panose="020B0604020202020204" pitchFamily="34" charset="0"/>
                <a:cs typeface="Arial" panose="020B0604020202020204" pitchFamily="34" charset="0"/>
              </a:rPr>
              <a:t>?</a:t>
            </a:r>
          </a:p>
          <a:p>
            <a:pPr marL="361950" indent="-361950">
              <a:spcBef>
                <a:spcPts val="0"/>
              </a:spcBef>
              <a:spcAft>
                <a:spcPts val="600"/>
              </a:spcAft>
              <a:buClr>
                <a:srgbClr val="0070C0"/>
              </a:buClr>
              <a:buSzPct val="100000"/>
              <a:buFont typeface="Wingdings" panose="05000000000000000000" pitchFamily="2" charset="2"/>
              <a:buChar char="Ø"/>
            </a:pPr>
            <a:r>
              <a:rPr lang="ru-RU" sz="2000" dirty="0">
                <a:latin typeface="Arial" panose="020B0604020202020204" pitchFamily="34" charset="0"/>
                <a:cs typeface="Arial" panose="020B0604020202020204" pitchFamily="34" charset="0"/>
              </a:rPr>
              <a:t>Какие настройки электропитания получат ноутбуки</a:t>
            </a:r>
            <a:r>
              <a:rPr lang="en-US"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в OU </a:t>
            </a:r>
            <a:r>
              <a:rPr lang="en-US" sz="2000" dirty="0">
                <a:latin typeface="Arial" panose="020B0604020202020204" pitchFamily="34" charset="0"/>
                <a:cs typeface="Arial" panose="020B0604020202020204" pitchFamily="34" charset="0"/>
              </a:rPr>
              <a:t>Sales Laptop</a:t>
            </a:r>
            <a:r>
              <a:rPr lang="ru-RU" sz="2000" dirty="0">
                <a:latin typeface="Arial" panose="020B0604020202020204" pitchFamily="34" charset="0"/>
                <a:cs typeface="Arial" panose="020B0604020202020204" pitchFamily="34" charset="0"/>
              </a:rPr>
              <a:t>?</a:t>
            </a:r>
          </a:p>
          <a:p>
            <a:pPr marL="361950" indent="-361950">
              <a:spcBef>
                <a:spcPts val="0"/>
              </a:spcBef>
              <a:spcAft>
                <a:spcPts val="600"/>
              </a:spcAft>
              <a:buClr>
                <a:srgbClr val="0070C0"/>
              </a:buClr>
              <a:buSzPct val="100000"/>
              <a:buFont typeface="Wingdings" panose="05000000000000000000" pitchFamily="2" charset="2"/>
              <a:buChar char="Ø"/>
            </a:pPr>
            <a:r>
              <a:rPr lang="ru-RU" sz="2000" dirty="0">
                <a:latin typeface="Arial" panose="020B0604020202020204" pitchFamily="34" charset="0"/>
                <a:cs typeface="Arial" panose="020B0604020202020204" pitchFamily="34" charset="0"/>
              </a:rPr>
              <a:t>Какие настройки электропитания  получат все остальные компьютеры в домене?</a:t>
            </a:r>
          </a:p>
          <a:p>
            <a:pPr marL="361950" indent="-361950">
              <a:spcBef>
                <a:spcPts val="0"/>
              </a:spcBef>
              <a:spcAft>
                <a:spcPts val="600"/>
              </a:spcAft>
              <a:buClr>
                <a:srgbClr val="0070C0"/>
              </a:buClr>
              <a:buSzPct val="100000"/>
              <a:buFont typeface="Wingdings" panose="05000000000000000000" pitchFamily="2" charset="2"/>
              <a:buChar char="Ø"/>
            </a:pPr>
            <a:r>
              <a:rPr lang="ru-RU" sz="2000" dirty="0">
                <a:latin typeface="Arial" panose="020B0604020202020204" pitchFamily="34" charset="0"/>
                <a:cs typeface="Arial" panose="020B0604020202020204" pitchFamily="34" charset="0"/>
              </a:rPr>
              <a:t>Будут ли пользователи в OU </a:t>
            </a:r>
            <a:r>
              <a:rPr lang="en-US" sz="2000" dirty="0">
                <a:solidFill>
                  <a:srgbClr val="000000"/>
                </a:solidFill>
                <a:latin typeface="Arial" panose="020B0604020202020204" pitchFamily="34" charset="0"/>
                <a:ea typeface="Segoe UI" pitchFamily="34" charset="0"/>
                <a:cs typeface="Arial" panose="020B0604020202020204" pitchFamily="34" charset="0"/>
              </a:rPr>
              <a:t>Sales Users</a:t>
            </a:r>
            <a:r>
              <a:rPr lang="ru-RU" sz="2000" dirty="0">
                <a:latin typeface="Arial" panose="020B0604020202020204" pitchFamily="34" charset="0"/>
                <a:cs typeface="Arial" panose="020B0604020202020204" pitchFamily="34" charset="0"/>
              </a:rPr>
              <a:t>, которые создали местную политику для предоставления доступа к панели управления иметь возможность доступа к панели управления?</a:t>
            </a:r>
          </a:p>
          <a:p>
            <a:pPr marL="361950" indent="-361950">
              <a:spcBef>
                <a:spcPts val="0"/>
              </a:spcBef>
              <a:spcAft>
                <a:spcPts val="600"/>
              </a:spcAft>
              <a:buClr>
                <a:srgbClr val="0070C0"/>
              </a:buClr>
              <a:buSzPct val="100000"/>
              <a:buFont typeface="Wingdings" panose="05000000000000000000" pitchFamily="2" charset="2"/>
              <a:buChar char="Ø"/>
            </a:pPr>
            <a:r>
              <a:rPr lang="ru-RU" sz="2000" dirty="0">
                <a:latin typeface="Arial" panose="020B0604020202020204" pitchFamily="34" charset="0"/>
                <a:cs typeface="Arial" panose="020B0604020202020204" pitchFamily="34" charset="0"/>
              </a:rPr>
              <a:t>Если вам необходимо предоставить доступ к панели управления некоторым пользователям, как бы Вы сделали это? </a:t>
            </a:r>
          </a:p>
          <a:p>
            <a:pPr marL="361950" indent="-361950">
              <a:spcBef>
                <a:spcPts val="0"/>
              </a:spcBef>
              <a:spcAft>
                <a:spcPts val="600"/>
              </a:spcAft>
              <a:buClr>
                <a:srgbClr val="0070C0"/>
              </a:buClr>
              <a:buSzPct val="100000"/>
              <a:buFont typeface="Wingdings" panose="05000000000000000000" pitchFamily="2" charset="2"/>
              <a:buChar char="Ø"/>
            </a:pPr>
            <a:r>
              <a:rPr lang="ru-RU" sz="2000" dirty="0">
                <a:latin typeface="Arial" panose="020B0604020202020204" pitchFamily="34" charset="0"/>
                <a:cs typeface="Arial" panose="020B0604020202020204" pitchFamily="34" charset="0"/>
              </a:rPr>
              <a:t>Может ли GPO2 быть применена к другому отделу </a:t>
            </a:r>
            <a:r>
              <a:rPr lang="ru-RU" sz="2000" dirty="0" err="1">
                <a:latin typeface="Arial" panose="020B0604020202020204" pitchFamily="34" charset="0"/>
                <a:cs typeface="Arial" panose="020B0604020202020204" pitchFamily="34" charset="0"/>
              </a:rPr>
              <a:t>OUs</a:t>
            </a:r>
            <a:r>
              <a:rPr lang="ru-RU" sz="2000" dirty="0">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ea typeface="Segoe UI" pitchFamily="34" charset="0"/>
              <a:cs typeface="Arial" panose="020B0604020202020204" pitchFamily="34" charset="0"/>
            </a:endParaRPr>
          </a:p>
          <a:p>
            <a:pPr fontAlgn="base">
              <a:spcBef>
                <a:spcPts val="0"/>
              </a:spcBef>
              <a:spcAft>
                <a:spcPts val="600"/>
              </a:spcAft>
              <a:buClr>
                <a:srgbClr val="0070C0"/>
              </a:buClr>
              <a:buSzPct val="100000"/>
              <a:buFont typeface="Wingdings" panose="05000000000000000000" pitchFamily="2" charset="2"/>
              <a:buChar char="Ø"/>
            </a:pPr>
            <a:endParaRPr lang="en-US" sz="2000" dirty="0">
              <a:solidFill>
                <a:srgbClr val="000000"/>
              </a:solidFill>
              <a:latin typeface="Arial" panose="020B0604020202020204" pitchFamily="34" charset="0"/>
              <a:ea typeface="Segoe UI" pitchFamily="34" charset="0"/>
              <a:cs typeface="Arial" panose="020B0604020202020204" pitchFamily="34" charset="0"/>
            </a:endParaRPr>
          </a:p>
          <a:p>
            <a:pPr fontAlgn="base">
              <a:spcBef>
                <a:spcPts val="0"/>
              </a:spcBef>
              <a:spcAft>
                <a:spcPts val="600"/>
              </a:spcAft>
              <a:buClr>
                <a:srgbClr val="0070C0"/>
              </a:buClr>
              <a:buSzPct val="100000"/>
              <a:buFont typeface="Wingdings" panose="05000000000000000000" pitchFamily="2" charset="2"/>
              <a:buChar char="Ø"/>
            </a:pPr>
            <a:endParaRPr lang="en-US" sz="20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9" name="TextBox 8" descr="&quot;&quot;"/>
          <p:cNvSpPr txBox="1"/>
          <p:nvPr/>
        </p:nvSpPr>
        <p:spPr>
          <a:xfrm>
            <a:off x="10476370" y="3591180"/>
            <a:ext cx="1313116" cy="400110"/>
          </a:xfrm>
          <a:prstGeom prst="rect">
            <a:avLst/>
          </a:prstGeom>
          <a:noFill/>
        </p:spPr>
        <p:txBody>
          <a:bodyPr wrap="none" rtlCol="0">
            <a:spAutoFit/>
          </a:bodyPr>
          <a:lstStyle/>
          <a:p>
            <a:pPr lvl="0" fontAlgn="base">
              <a:spcBef>
                <a:spcPct val="0"/>
              </a:spcBef>
              <a:spcAft>
                <a:spcPct val="0"/>
              </a:spcAft>
            </a:pPr>
            <a:r>
              <a:rPr lang="ru-RU" sz="2000" b="1" dirty="0">
                <a:solidFill>
                  <a:srgbClr val="000000"/>
                </a:solidFill>
                <a:latin typeface="Arial" panose="020B0604020202020204" pitchFamily="34" charset="0"/>
                <a:ea typeface="Segoe UI" pitchFamily="34" charset="0"/>
                <a:cs typeface="Arial" panose="020B0604020202020204" pitchFamily="34" charset="0"/>
              </a:rPr>
              <a:t>20</a:t>
            </a:r>
            <a:r>
              <a:rPr lang="en-CA" sz="2000" b="1" dirty="0">
                <a:solidFill>
                  <a:srgbClr val="000000"/>
                </a:solidFill>
                <a:latin typeface="Arial" panose="020B0604020202020204" pitchFamily="34" charset="0"/>
                <a:ea typeface="Segoe UI" pitchFamily="34" charset="0"/>
                <a:cs typeface="Arial" panose="020B0604020202020204" pitchFamily="34" charset="0"/>
              </a:rPr>
              <a:t> </a:t>
            </a:r>
            <a:r>
              <a:rPr lang="ru-RU" sz="2000" b="1" dirty="0">
                <a:solidFill>
                  <a:srgbClr val="000000"/>
                </a:solidFill>
                <a:latin typeface="Arial" panose="020B0604020202020204" pitchFamily="34" charset="0"/>
                <a:ea typeface="Segoe UI" pitchFamily="34" charset="0"/>
                <a:cs typeface="Arial" panose="020B0604020202020204" pitchFamily="34" charset="0"/>
              </a:rPr>
              <a:t>минут</a:t>
            </a:r>
            <a:endParaRPr lang="en-CA" sz="2000" b="1" dirty="0">
              <a:solidFill>
                <a:srgbClr val="000000"/>
              </a:solidFill>
              <a:latin typeface="Arial" panose="020B0604020202020204" pitchFamily="34" charset="0"/>
              <a:ea typeface="Segoe UI" pitchFamily="34" charset="0"/>
              <a:cs typeface="Arial" panose="020B0604020202020204" pitchFamily="34" charset="0"/>
            </a:endParaRPr>
          </a:p>
        </p:txBody>
      </p:sp>
      <p:pic>
        <p:nvPicPr>
          <p:cNvPr id="10" name="Picture 2" descr="&amp;Kcy;&amp;acy;&amp;rcy;&amp;tcy;&amp;icy;&amp;ncy;&amp;kcy;&amp;icy; &amp;pcy;&amp;ocy; &amp;zcy;&amp;acy;&amp;pcy;&amp;rcy;&amp;ocy;&amp;scy;&amp;ucy; watch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852" y="1523561"/>
            <a:ext cx="2772148" cy="27721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mp;Kcy;&amp;acy;&amp;rcy;&amp;tcy;&amp;icy;&amp;ncy;&amp;kcy;&amp;icy; &amp;pcy;&amp;ocy; &amp;zcy;&amp;acy;&amp;pcy;&amp;rcy;&amp;ocy;&amp;scy;&amp;ucy; sales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0776" y="5219827"/>
            <a:ext cx="1566862" cy="156686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mp;Kcy;&amp;acy;&amp;rcy;&amp;tcy;&amp;icy;&amp;ncy;&amp;kcy;&amp;icy; &amp;pcy;&amp;ocy; &amp;zcy;&amp;acy;&amp;pcy;&amp;rcy;&amp;ocy;&amp;scy;&amp;ucy; lapto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9079" y="5148517"/>
            <a:ext cx="1709483" cy="170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06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2743" y="-90948"/>
            <a:ext cx="11698514" cy="10772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200" dirty="0">
                <a:solidFill>
                  <a:schemeClr val="bg1"/>
                </a:solidFill>
                <a:latin typeface="+mj-lt"/>
              </a:rPr>
              <a:t>Демонстрация: использование инструментов диагностики групповой политики</a:t>
            </a:r>
          </a:p>
        </p:txBody>
      </p:sp>
      <p:sp>
        <p:nvSpPr>
          <p:cNvPr id="14" name="Content Placeholder 2"/>
          <p:cNvSpPr txBox="1">
            <a:spLocks/>
          </p:cNvSpPr>
          <p:nvPr/>
        </p:nvSpPr>
        <p:spPr>
          <a:xfrm>
            <a:off x="317403" y="1208319"/>
            <a:ext cx="9017427"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1" indent="0">
              <a:spcAft>
                <a:spcPts val="600"/>
              </a:spcAft>
              <a:buNone/>
            </a:pPr>
            <a:r>
              <a:rPr lang="ru-RU" sz="2200" dirty="0">
                <a:latin typeface="Arial" panose="020B0604020202020204" pitchFamily="34" charset="0"/>
                <a:cs typeface="Arial" panose="020B0604020202020204" pitchFamily="34" charset="0"/>
              </a:rPr>
              <a:t>В данной демонстрации, Вы увидите, как:</a:t>
            </a:r>
          </a:p>
          <a:p>
            <a:pPr marL="628650" lvl="1" indent="-339725">
              <a:buFont typeface="Wingdings" panose="05000000000000000000" pitchFamily="2" charset="2"/>
              <a:buChar char="Ø"/>
            </a:pPr>
            <a:r>
              <a:rPr lang="ru-RU" sz="2200" dirty="0">
                <a:latin typeface="Arial" panose="020B0604020202020204" pitchFamily="34" charset="0"/>
                <a:cs typeface="Arial" panose="020B0604020202020204" pitchFamily="34" charset="0"/>
              </a:rPr>
              <a:t>Использовать </a:t>
            </a:r>
            <a:r>
              <a:rPr lang="ru-RU" sz="2200" dirty="0" err="1">
                <a:latin typeface="Arial" panose="020B0604020202020204" pitchFamily="34" charset="0"/>
                <a:cs typeface="Arial" panose="020B0604020202020204" pitchFamily="34" charset="0"/>
              </a:rPr>
              <a:t>Gpupdate</a:t>
            </a:r>
            <a:r>
              <a:rPr lang="ru-RU" sz="2200" dirty="0">
                <a:latin typeface="Arial" panose="020B0604020202020204" pitchFamily="34" charset="0"/>
                <a:cs typeface="Arial" panose="020B0604020202020204" pitchFamily="34" charset="0"/>
              </a:rPr>
              <a:t> для обновления групповой политики</a:t>
            </a:r>
          </a:p>
          <a:p>
            <a:pPr marL="628650" lvl="1" indent="-339725">
              <a:buFont typeface="Wingdings" panose="05000000000000000000" pitchFamily="2" charset="2"/>
              <a:buChar char="Ø"/>
            </a:pPr>
            <a:r>
              <a:rPr lang="ru-RU" sz="2200" dirty="0">
                <a:latin typeface="Arial" panose="020B0604020202020204" pitchFamily="34" charset="0"/>
                <a:cs typeface="Arial" panose="020B0604020202020204" pitchFamily="34" charset="0"/>
              </a:rPr>
              <a:t>Использовать команду </a:t>
            </a:r>
            <a:r>
              <a:rPr lang="ru-RU" sz="2200" dirty="0" err="1">
                <a:latin typeface="Arial" panose="020B0604020202020204" pitchFamily="34" charset="0"/>
                <a:cs typeface="Arial" panose="020B0604020202020204" pitchFamily="34" charset="0"/>
              </a:rPr>
              <a:t>Gpresult</a:t>
            </a:r>
            <a:r>
              <a:rPr lang="ru-RU" sz="2200" dirty="0">
                <a:latin typeface="Arial" panose="020B0604020202020204" pitchFamily="34" charset="0"/>
                <a:cs typeface="Arial" panose="020B0604020202020204" pitchFamily="34" charset="0"/>
              </a:rPr>
              <a:t> для вывода результатов в HTML-файл</a:t>
            </a:r>
          </a:p>
          <a:p>
            <a:pPr marL="628650" lvl="1" indent="-339725">
              <a:buFont typeface="Wingdings" panose="05000000000000000000" pitchFamily="2" charset="2"/>
              <a:buChar char="Ø"/>
            </a:pPr>
            <a:r>
              <a:rPr lang="ru-RU" sz="2200" dirty="0">
                <a:latin typeface="Arial" panose="020B0604020202020204" pitchFamily="34" charset="0"/>
                <a:cs typeface="Arial" panose="020B0604020202020204" pitchFamily="34" charset="0"/>
              </a:rPr>
              <a:t>Использовать мастер моделирования групповой политики для тестирования политики</a:t>
            </a:r>
            <a:endParaRPr lang="en-US" sz="2200" kern="0" dirty="0">
              <a:solidFill>
                <a:srgbClr val="000000"/>
              </a:solidFill>
              <a:latin typeface="Arial" panose="020B0604020202020204" pitchFamily="34" charset="0"/>
              <a:cs typeface="Arial" panose="020B0604020202020204" pitchFamily="34" charset="0"/>
            </a:endParaRPr>
          </a:p>
        </p:txBody>
      </p:sp>
      <p:pic>
        <p:nvPicPr>
          <p:cNvPr id="8196" name="Picture 4" descr="&amp;Kcy;&amp;acy;&amp;rcy;&amp;tcy;&amp;icy;&amp;ncy;&amp;kcy;&amp;icy; &amp;pcy;&amp;ocy; &amp;zcy;&amp;acy;&amp;pcy;&amp;rcy;&amp;ocy;&amp;scy;&amp;ucy; demonstration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754" y="4038913"/>
            <a:ext cx="2316762" cy="231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59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8395" y="-104539"/>
            <a:ext cx="11698514" cy="10772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200" dirty="0">
                <a:solidFill>
                  <a:schemeClr val="bg1"/>
                </a:solidFill>
                <a:latin typeface="+mj-lt"/>
              </a:rPr>
              <a:t>Занятие 3.</a:t>
            </a:r>
            <a:r>
              <a:rPr lang="en-US" sz="3200" dirty="0">
                <a:solidFill>
                  <a:schemeClr val="bg1"/>
                </a:solidFill>
                <a:latin typeface="+mj-lt"/>
              </a:rPr>
              <a:t> </a:t>
            </a:r>
            <a:r>
              <a:rPr lang="ru-RU" sz="3200" dirty="0">
                <a:solidFill>
                  <a:schemeClr val="bg1"/>
                </a:solidFill>
                <a:latin typeface="+mj-lt"/>
              </a:rPr>
              <a:t> Внедрение центрального хранилища для административных шаблонов</a:t>
            </a:r>
            <a:endParaRPr lang="en-US" sz="3200" dirty="0">
              <a:solidFill>
                <a:schemeClr val="bg1"/>
              </a:solidFill>
              <a:latin typeface="+mj-lt"/>
            </a:endParaRPr>
          </a:p>
        </p:txBody>
      </p:sp>
      <p:sp>
        <p:nvSpPr>
          <p:cNvPr id="4" name="Title 1"/>
          <p:cNvSpPr txBox="1">
            <a:spLocks/>
          </p:cNvSpPr>
          <p:nvPr/>
        </p:nvSpPr>
        <p:spPr>
          <a:xfrm>
            <a:off x="555791" y="898496"/>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p>
        </p:txBody>
      </p:sp>
      <p:sp>
        <p:nvSpPr>
          <p:cNvPr id="12" name="Text Placeholder 2"/>
          <p:cNvSpPr txBox="1">
            <a:spLocks/>
          </p:cNvSpPr>
          <p:nvPr/>
        </p:nvSpPr>
        <p:spPr bwMode="auto">
          <a:xfrm>
            <a:off x="470066" y="1261306"/>
            <a:ext cx="8119156" cy="3646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Центральное хранилище?</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Административные шаблоны?</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Как работают Административные шаблоны</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Управляемые и неуправляемые параметры политики</a:t>
            </a:r>
          </a:p>
          <a:p>
            <a:pPr marL="357188" lvl="0" indent="-357188">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Общие задачи управления групповой политикой </a:t>
            </a:r>
          </a:p>
          <a:p>
            <a:pPr marL="357188" lvl="0" indent="-357188">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Включение и отключение </a:t>
            </a:r>
            <a:r>
              <a:rPr lang="ru-RU" sz="2200" kern="0" dirty="0" err="1">
                <a:solidFill>
                  <a:srgbClr val="000000"/>
                </a:solidFill>
                <a:latin typeface="Arial" panose="020B0604020202020204" pitchFamily="34" charset="0"/>
                <a:cs typeface="Arial" panose="020B0604020202020204" pitchFamily="34" charset="0"/>
              </a:rPr>
              <a:t>GPOs</a:t>
            </a:r>
            <a:r>
              <a:rPr lang="ru-RU" sz="2200" kern="0" dirty="0">
                <a:solidFill>
                  <a:srgbClr val="000000"/>
                </a:solidFill>
                <a:latin typeface="Arial" panose="020B0604020202020204" pitchFamily="34" charset="0"/>
                <a:cs typeface="Arial" panose="020B0604020202020204" pitchFamily="34" charset="0"/>
              </a:rPr>
              <a:t> и GPO </a:t>
            </a:r>
            <a:r>
              <a:rPr lang="ru-RU" sz="2200" kern="0" dirty="0" err="1">
                <a:solidFill>
                  <a:srgbClr val="000000"/>
                </a:solidFill>
                <a:latin typeface="Arial" panose="020B0604020202020204" pitchFamily="34" charset="0"/>
                <a:cs typeface="Arial" panose="020B0604020202020204" pitchFamily="34" charset="0"/>
              </a:rPr>
              <a:t>Nodes</a:t>
            </a:r>
            <a:endParaRPr lang="ru-RU" sz="2200" kern="0" dirty="0">
              <a:solidFill>
                <a:srgbClr val="000000"/>
              </a:solidFill>
              <a:latin typeface="Arial" panose="020B0604020202020204" pitchFamily="34" charset="0"/>
              <a:cs typeface="Arial" panose="020B0604020202020204" pitchFamily="34" charset="0"/>
            </a:endParaRPr>
          </a:p>
          <a:p>
            <a:pPr marL="357188" lvl="0" indent="-357188">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Процесс </a:t>
            </a:r>
            <a:r>
              <a:rPr lang="en-US" sz="2200" kern="0" dirty="0">
                <a:solidFill>
                  <a:srgbClr val="000000"/>
                </a:solidFill>
                <a:latin typeface="Arial" panose="020B0604020202020204" pitchFamily="34" charset="0"/>
                <a:cs typeface="Arial" panose="020B0604020202020204" pitchFamily="34" charset="0"/>
              </a:rPr>
              <a:t>Loopback-</a:t>
            </a:r>
            <a:r>
              <a:rPr lang="ru-RU" sz="2200" kern="0" dirty="0">
                <a:solidFill>
                  <a:srgbClr val="000000"/>
                </a:solidFill>
                <a:latin typeface="Arial" panose="020B0604020202020204" pitchFamily="34" charset="0"/>
                <a:cs typeface="Arial" panose="020B0604020202020204" pitchFamily="34" charset="0"/>
              </a:rPr>
              <a:t>политики</a:t>
            </a:r>
          </a:p>
          <a:p>
            <a:pPr marL="357188" lvl="0" indent="-357188">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Медленные каналы и отсоединенные системы</a:t>
            </a:r>
          </a:p>
          <a:p>
            <a:pPr marL="357188" lvl="0" indent="-357188">
              <a:buFont typeface="Wingdings" panose="05000000000000000000" pitchFamily="2" charset="2"/>
              <a:buChar char="Ø"/>
            </a:pPr>
            <a:endParaRPr lang="ru-RU" sz="2200" kern="0" dirty="0">
              <a:solidFill>
                <a:srgbClr val="000000"/>
              </a:solidFill>
              <a:latin typeface="Arial" panose="020B0604020202020204" pitchFamily="34" charset="0"/>
              <a:cs typeface="Arial" panose="020B0604020202020204" pitchFamily="34" charset="0"/>
            </a:endParaRPr>
          </a:p>
          <a:p>
            <a:pPr marL="357188" lvl="0" indent="-357188">
              <a:buFont typeface="Wingdings" panose="05000000000000000000" pitchFamily="2" charset="2"/>
              <a:buChar char="Ø"/>
            </a:pPr>
            <a:endParaRPr lang="ru-RU" sz="2200" kern="0" dirty="0">
              <a:solidFill>
                <a:srgbClr val="000000"/>
              </a:solidFill>
              <a:latin typeface="Arial" panose="020B0604020202020204" pitchFamily="34" charset="0"/>
              <a:cs typeface="Arial" panose="020B0604020202020204" pitchFamily="34" charset="0"/>
            </a:endParaRPr>
          </a:p>
          <a:p>
            <a:pPr marL="357188" lvl="0" indent="-357188">
              <a:buFont typeface="Wingdings" panose="05000000000000000000" pitchFamily="2" charset="2"/>
              <a:buChar char="Ø"/>
            </a:pP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01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168" y="81485"/>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Центральное хранилище</a:t>
            </a:r>
            <a:endParaRPr lang="en-US" sz="3600" dirty="0">
              <a:solidFill>
                <a:schemeClr val="bg1"/>
              </a:solidFill>
              <a:latin typeface="+mj-lt"/>
            </a:endParaRPr>
          </a:p>
        </p:txBody>
      </p:sp>
      <p:sp>
        <p:nvSpPr>
          <p:cNvPr id="10" name="Content Placeholder 3"/>
          <p:cNvSpPr txBox="1">
            <a:spLocks/>
          </p:cNvSpPr>
          <p:nvPr/>
        </p:nvSpPr>
        <p:spPr>
          <a:xfrm>
            <a:off x="6495806" y="3931153"/>
            <a:ext cx="5566092" cy="2328843"/>
          </a:xfrm>
          <a:prstGeom prst="rect">
            <a:avLst/>
          </a:prstGeom>
        </p:spPr>
        <p:txBody>
          <a:bodyPr wrap="square">
            <a:spAutoFit/>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spcAft>
                <a:spcPts val="400"/>
              </a:spcAft>
              <a:buNone/>
            </a:pPr>
            <a:r>
              <a:rPr lang="ru-RU" sz="1600" b="1" dirty="0">
                <a:latin typeface="Arial" panose="020B0604020202020204" pitchFamily="34" charset="0"/>
                <a:cs typeface="Arial" panose="020B0604020202020204" pitchFamily="34" charset="0"/>
              </a:rPr>
              <a:t>Центральное хранилище</a:t>
            </a:r>
            <a:r>
              <a:rPr lang="ru-R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357188" lvl="0" indent="-357188">
              <a:spcAft>
                <a:spcPts val="400"/>
              </a:spcAft>
              <a:buFont typeface="Wingdings" panose="05000000000000000000" pitchFamily="2" charset="2"/>
              <a:buChar char="q"/>
            </a:pPr>
            <a:r>
              <a:rPr lang="ru-RU" sz="1600" dirty="0">
                <a:latin typeface="Arial" panose="020B0604020202020204" pitchFamily="34" charset="0"/>
                <a:cs typeface="Arial" panose="020B0604020202020204" pitchFamily="34" charset="0"/>
              </a:rPr>
              <a:t>Является центральным хранилищем ADMX</a:t>
            </a:r>
            <a:r>
              <a:rPr lang="en-US" sz="1600"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 и ADML</a:t>
            </a:r>
            <a:r>
              <a:rPr lang="en-US" sz="1600"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файлов</a:t>
            </a:r>
            <a:endParaRPr lang="en-US" sz="1600" dirty="0">
              <a:latin typeface="Arial" panose="020B0604020202020204" pitchFamily="34" charset="0"/>
              <a:cs typeface="Arial" panose="020B0604020202020204" pitchFamily="34" charset="0"/>
            </a:endParaRPr>
          </a:p>
          <a:p>
            <a:pPr marL="357188" lvl="0" indent="-357188">
              <a:spcAft>
                <a:spcPts val="400"/>
              </a:spcAft>
              <a:buFont typeface="Wingdings" panose="05000000000000000000" pitchFamily="2" charset="2"/>
              <a:buChar char="q"/>
            </a:pPr>
            <a:r>
              <a:rPr lang="ru-RU" sz="1600" dirty="0">
                <a:latin typeface="Arial" panose="020B0604020202020204" pitchFamily="34" charset="0"/>
                <a:cs typeface="Arial" panose="020B0604020202020204" pitchFamily="34" charset="0"/>
              </a:rPr>
              <a:t>Хранится в SYSVOL</a:t>
            </a:r>
            <a:endParaRPr lang="en-US" sz="1600" dirty="0">
              <a:latin typeface="Arial" panose="020B0604020202020204" pitchFamily="34" charset="0"/>
              <a:cs typeface="Arial" panose="020B0604020202020204" pitchFamily="34" charset="0"/>
            </a:endParaRPr>
          </a:p>
          <a:p>
            <a:pPr marL="357188" lvl="0" indent="-357188">
              <a:spcAft>
                <a:spcPts val="400"/>
              </a:spcAft>
              <a:buFont typeface="Wingdings" panose="05000000000000000000" pitchFamily="2" charset="2"/>
              <a:buChar char="q"/>
            </a:pPr>
            <a:r>
              <a:rPr lang="ru-RU" sz="1600" dirty="0">
                <a:latin typeface="Arial" panose="020B0604020202020204" pitchFamily="34" charset="0"/>
                <a:cs typeface="Arial" panose="020B0604020202020204" pitchFamily="34" charset="0"/>
              </a:rPr>
              <a:t>Должно быть созданы вручную</a:t>
            </a:r>
          </a:p>
          <a:p>
            <a:pPr marL="357188" lvl="0" indent="-357188">
              <a:spcAft>
                <a:spcPts val="400"/>
              </a:spcAft>
              <a:buFont typeface="Wingdings" panose="05000000000000000000" pitchFamily="2" charset="2"/>
              <a:buChar char="q"/>
            </a:pPr>
            <a:r>
              <a:rPr lang="ru-RU" sz="1600" dirty="0">
                <a:latin typeface="Arial" panose="020B0604020202020204" pitchFamily="34" charset="0"/>
                <a:cs typeface="Arial" panose="020B0604020202020204" pitchFamily="34" charset="0"/>
              </a:rPr>
              <a:t>Автоматически определяется операционными системами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a:t>
            </a:r>
            <a:endParaRPr lang="en-CA" sz="1600" kern="0" dirty="0">
              <a:solidFill>
                <a:srgbClr val="000000"/>
              </a:solidFill>
              <a:latin typeface="Arial" panose="020B0604020202020204" pitchFamily="34" charset="0"/>
              <a:cs typeface="Arial" panose="020B0604020202020204" pitchFamily="34" charset="0"/>
            </a:endParaRPr>
          </a:p>
        </p:txBody>
      </p:sp>
      <p:grpSp>
        <p:nvGrpSpPr>
          <p:cNvPr id="4" name="Группа 3"/>
          <p:cNvGrpSpPr/>
          <p:nvPr/>
        </p:nvGrpSpPr>
        <p:grpSpPr>
          <a:xfrm>
            <a:off x="6120267" y="1364846"/>
            <a:ext cx="5783095" cy="2217111"/>
            <a:chOff x="366524" y="3929315"/>
            <a:chExt cx="5688302" cy="2225749"/>
          </a:xfrm>
        </p:grpSpPr>
        <p:pic>
          <p:nvPicPr>
            <p:cNvPr id="52"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949" y="3929315"/>
              <a:ext cx="722981" cy="12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1427" y="4057753"/>
              <a:ext cx="722981" cy="12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p:cNvGrpSpPr/>
            <p:nvPr/>
          </p:nvGrpSpPr>
          <p:grpSpPr>
            <a:xfrm>
              <a:off x="366524" y="4326382"/>
              <a:ext cx="5688302" cy="1828682"/>
              <a:chOff x="598810" y="4456779"/>
              <a:chExt cx="8030646" cy="2289306"/>
            </a:xfrm>
          </p:grpSpPr>
          <p:sp>
            <p:nvSpPr>
              <p:cNvPr id="11" name="Rectangle 4"/>
              <p:cNvSpPr/>
              <p:nvPr/>
            </p:nvSpPr>
            <p:spPr>
              <a:xfrm>
                <a:off x="598810" y="5834517"/>
                <a:ext cx="1926537" cy="434900"/>
              </a:xfrm>
              <a:prstGeom prst="rect">
                <a:avLst/>
              </a:prstGeom>
            </p:spPr>
            <p:txBody>
              <a:bodyPr wrap="square" lIns="0" tIns="0" rIns="0" bIns="0">
                <a:spAutoFit/>
              </a:bodyPr>
              <a:lstStyle/>
              <a:p>
                <a:pPr lvl="0" algn="ctr" fontAlgn="base">
                  <a:spcBef>
                    <a:spcPct val="0"/>
                  </a:spcBef>
                  <a:spcAft>
                    <a:spcPct val="0"/>
                  </a:spcAft>
                </a:pPr>
                <a:r>
                  <a:rPr lang="ru-RU" sz="1050" dirty="0">
                    <a:solidFill>
                      <a:srgbClr val="000000"/>
                    </a:solidFill>
                    <a:latin typeface="Arial" panose="020B0604020202020204" pitchFamily="34" charset="0"/>
                    <a:ea typeface="Segoe UI" pitchFamily="34" charset="0"/>
                    <a:cs typeface="Arial" panose="020B0604020202020204" pitchFamily="34" charset="0"/>
                  </a:rPr>
                  <a:t>Рабочая станция </a:t>
                </a:r>
                <a:r>
                  <a:rPr lang="en-CA" sz="1050" dirty="0">
                    <a:solidFill>
                      <a:srgbClr val="000000"/>
                    </a:solidFill>
                    <a:latin typeface="Arial" panose="020B0604020202020204" pitchFamily="34" charset="0"/>
                    <a:ea typeface="Segoe UI" pitchFamily="34" charset="0"/>
                    <a:cs typeface="Arial" panose="020B0604020202020204" pitchFamily="34" charset="0"/>
                  </a:rPr>
                  <a:t>Windows</a:t>
                </a:r>
              </a:p>
            </p:txBody>
          </p:sp>
          <p:sp>
            <p:nvSpPr>
              <p:cNvPr id="12" name="Rectangle 5"/>
              <p:cNvSpPr/>
              <p:nvPr/>
            </p:nvSpPr>
            <p:spPr>
              <a:xfrm>
                <a:off x="3467465" y="5834517"/>
                <a:ext cx="2327156" cy="652351"/>
              </a:xfrm>
              <a:prstGeom prst="rect">
                <a:avLst/>
              </a:prstGeom>
            </p:spPr>
            <p:txBody>
              <a:bodyPr wrap="square" lIns="0" tIns="0" rIns="0" bIns="0">
                <a:spAutoFit/>
              </a:bodyPr>
              <a:lstStyle/>
              <a:p>
                <a:pPr lvl="0" algn="ctr" fontAlgn="base">
                  <a:spcBef>
                    <a:spcPct val="0"/>
                  </a:spcBef>
                  <a:spcAft>
                    <a:spcPct val="0"/>
                  </a:spcAft>
                </a:pPr>
                <a:r>
                  <a:rPr lang="ru-RU" sz="1050" dirty="0">
                    <a:solidFill>
                      <a:srgbClr val="000000"/>
                    </a:solidFill>
                    <a:latin typeface="Arial" panose="020B0604020202020204" pitchFamily="34" charset="0"/>
                    <a:ea typeface="Segoe UI" pitchFamily="34" charset="0"/>
                    <a:cs typeface="Arial" panose="020B0604020202020204" pitchFamily="34" charset="0"/>
                  </a:rPr>
                  <a:t>Контроллер домена с центральным хранилищем в SYSVOL</a:t>
                </a:r>
                <a:endParaRPr lang="en-CA" sz="105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3" name="Rectangle 6"/>
              <p:cNvSpPr/>
              <p:nvPr/>
            </p:nvSpPr>
            <p:spPr>
              <a:xfrm>
                <a:off x="6475014" y="5876283"/>
                <a:ext cx="2154442" cy="869802"/>
              </a:xfrm>
              <a:prstGeom prst="rect">
                <a:avLst/>
              </a:prstGeom>
            </p:spPr>
            <p:txBody>
              <a:bodyPr wrap="square" lIns="0" tIns="0" rIns="0" bIns="0">
                <a:spAutoFit/>
              </a:bodyPr>
              <a:lstStyle/>
              <a:p>
                <a:pPr lvl="0" algn="ctr" fontAlgn="base">
                  <a:spcBef>
                    <a:spcPct val="0"/>
                  </a:spcBef>
                  <a:spcAft>
                    <a:spcPct val="0"/>
                  </a:spcAft>
                </a:pPr>
                <a:r>
                  <a:rPr lang="ru-RU" sz="1050" dirty="0">
                    <a:solidFill>
                      <a:srgbClr val="000000"/>
                    </a:solidFill>
                    <a:latin typeface="Arial" panose="020B0604020202020204" pitchFamily="34" charset="0"/>
                    <a:ea typeface="Segoe UI" pitchFamily="34" charset="0"/>
                    <a:cs typeface="Arial" panose="020B0604020202020204" pitchFamily="34" charset="0"/>
                  </a:rPr>
                  <a:t>Контроллер домена получает репликацию центрального хранилища</a:t>
                </a:r>
              </a:p>
            </p:txBody>
          </p:sp>
          <p:grpSp>
            <p:nvGrpSpPr>
              <p:cNvPr id="14" name="Group 7" descr="Illustration depicting that ADMX files download from the domain controller central store to the Windows workstation that will edit the GPOs. It also shows that ADMX files replicate to other domain controllers via SYSVOL replication."/>
              <p:cNvGrpSpPr/>
              <p:nvPr/>
            </p:nvGrpSpPr>
            <p:grpSpPr>
              <a:xfrm>
                <a:off x="2340416" y="4923702"/>
                <a:ext cx="5211822" cy="521931"/>
                <a:chOff x="2556170" y="4358632"/>
                <a:chExt cx="5211822" cy="521931"/>
              </a:xfrm>
            </p:grpSpPr>
            <p:pic>
              <p:nvPicPr>
                <p:cNvPr id="24" name="Picture 2" descr="C:\Courses\ENG\ID_Editor_Reference\LeX Graphics 7_2013\database_full_single.png"/>
                <p:cNvPicPr>
                  <a:picLocks noChangeAspect="1" noChangeArrowheads="1"/>
                </p:cNvPicPr>
                <p:nvPr/>
              </p:nvPicPr>
              <p:blipFill>
                <a:blip r:embed="rId4" cstate="screen">
                  <a:duotone>
                    <a:prstClr val="black"/>
                    <a:srgbClr val="C00000">
                      <a:tint val="45000"/>
                      <a:satMod val="400000"/>
                    </a:srgbClr>
                  </a:duotone>
                  <a:extLst>
                    <a:ext uri="{28A0092B-C50C-407E-A947-70E740481C1C}">
                      <a14:useLocalDpi xmlns:a14="http://schemas.microsoft.com/office/drawing/2010/main"/>
                    </a:ext>
                  </a:extLst>
                </a:blip>
                <a:srcRect/>
                <a:stretch>
                  <a:fillRect/>
                </a:stretch>
              </p:blipFill>
              <p:spPr bwMode="auto">
                <a:xfrm>
                  <a:off x="6974939" y="4358632"/>
                  <a:ext cx="793053" cy="52193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1"/>
                <p:cNvCxnSpPr/>
                <p:nvPr/>
              </p:nvCxnSpPr>
              <p:spPr>
                <a:xfrm>
                  <a:off x="5298538" y="4473003"/>
                  <a:ext cx="1676400" cy="25927"/>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2"/>
                <p:cNvCxnSpPr/>
                <p:nvPr/>
              </p:nvCxnSpPr>
              <p:spPr>
                <a:xfrm flipH="1">
                  <a:off x="2556170" y="4498930"/>
                  <a:ext cx="1520491"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6" name="Picture 2" descr="C:\Courses\ENG\ID_Editor_Reference\LeX Graphics 7_2013\database_full_single.png"/>
                <p:cNvPicPr>
                  <a:picLocks noChangeAspect="1" noChangeArrowheads="1"/>
                </p:cNvPicPr>
                <p:nvPr/>
              </p:nvPicPr>
              <p:blipFill>
                <a:blip r:embed="rId4" cstate="screen">
                  <a:duotone>
                    <a:prstClr val="black"/>
                    <a:srgbClr val="C00000">
                      <a:tint val="45000"/>
                      <a:satMod val="400000"/>
                    </a:srgbClr>
                  </a:duotone>
                  <a:extLst>
                    <a:ext uri="{28A0092B-C50C-407E-A947-70E740481C1C}">
                      <a14:useLocalDpi xmlns:a14="http://schemas.microsoft.com/office/drawing/2010/main"/>
                    </a:ext>
                  </a:extLst>
                </a:blip>
                <a:srcRect/>
                <a:stretch>
                  <a:fillRect/>
                </a:stretch>
              </p:blipFill>
              <p:spPr bwMode="auto">
                <a:xfrm>
                  <a:off x="3804320" y="4358632"/>
                  <a:ext cx="793053" cy="52193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21"/>
              <p:cNvSpPr/>
              <p:nvPr/>
            </p:nvSpPr>
            <p:spPr>
              <a:xfrm>
                <a:off x="5198422" y="4456779"/>
                <a:ext cx="1445123" cy="217451"/>
              </a:xfrm>
              <a:prstGeom prst="rect">
                <a:avLst/>
              </a:prstGeom>
            </p:spPr>
            <p:txBody>
              <a:bodyPr wrap="square" lIns="0" tIns="0" rIns="0" bIns="0">
                <a:spAutoFit/>
              </a:bodyPr>
              <a:lstStyle/>
              <a:p>
                <a:pPr lvl="0" fontAlgn="base">
                  <a:spcBef>
                    <a:spcPct val="0"/>
                  </a:spcBef>
                  <a:spcAft>
                    <a:spcPct val="0"/>
                  </a:spcAft>
                </a:pPr>
                <a:r>
                  <a:rPr lang="en-CA" sz="1050" dirty="0">
                    <a:solidFill>
                      <a:srgbClr val="000000"/>
                    </a:solidFill>
                    <a:latin typeface="Arial" panose="020B0604020202020204" pitchFamily="34" charset="0"/>
                    <a:ea typeface="Segoe UI" pitchFamily="34" charset="0"/>
                    <a:cs typeface="Arial" panose="020B0604020202020204" pitchFamily="34" charset="0"/>
                  </a:rPr>
                  <a:t>ADMX</a:t>
                </a:r>
                <a:r>
                  <a:rPr lang="ru-RU" sz="1050" dirty="0">
                    <a:solidFill>
                      <a:srgbClr val="000000"/>
                    </a:solidFill>
                    <a:latin typeface="Arial" panose="020B0604020202020204" pitchFamily="34" charset="0"/>
                    <a:ea typeface="Segoe UI" pitchFamily="34" charset="0"/>
                    <a:cs typeface="Arial" panose="020B0604020202020204" pitchFamily="34" charset="0"/>
                  </a:rPr>
                  <a:t>-файлы</a:t>
                </a:r>
                <a:endParaRPr lang="en-CA" sz="105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9" name="Rectangle 22"/>
              <p:cNvSpPr/>
              <p:nvPr/>
            </p:nvSpPr>
            <p:spPr>
              <a:xfrm>
                <a:off x="2525347" y="4456779"/>
                <a:ext cx="1445123" cy="217451"/>
              </a:xfrm>
              <a:prstGeom prst="rect">
                <a:avLst/>
              </a:prstGeom>
            </p:spPr>
            <p:txBody>
              <a:bodyPr wrap="square" lIns="0" tIns="0" rIns="0" bIns="0">
                <a:spAutoFit/>
              </a:bodyPr>
              <a:lstStyle/>
              <a:p>
                <a:pPr lvl="0" fontAlgn="base">
                  <a:spcBef>
                    <a:spcPct val="0"/>
                  </a:spcBef>
                  <a:spcAft>
                    <a:spcPct val="0"/>
                  </a:spcAft>
                </a:pPr>
                <a:r>
                  <a:rPr lang="en-CA" sz="1050" dirty="0">
                    <a:solidFill>
                      <a:srgbClr val="000000"/>
                    </a:solidFill>
                    <a:latin typeface="Arial" panose="020B0604020202020204" pitchFamily="34" charset="0"/>
                    <a:ea typeface="Segoe UI" pitchFamily="34" charset="0"/>
                    <a:cs typeface="Arial" panose="020B0604020202020204" pitchFamily="34" charset="0"/>
                  </a:rPr>
                  <a:t>ADMX</a:t>
                </a:r>
                <a:r>
                  <a:rPr lang="ru-RU" sz="1050" dirty="0">
                    <a:solidFill>
                      <a:srgbClr val="000000"/>
                    </a:solidFill>
                    <a:latin typeface="Arial" panose="020B0604020202020204" pitchFamily="34" charset="0"/>
                    <a:ea typeface="Segoe UI" pitchFamily="34" charset="0"/>
                    <a:cs typeface="Arial" panose="020B0604020202020204" pitchFamily="34" charset="0"/>
                  </a:rPr>
                  <a:t>-файлы</a:t>
                </a:r>
                <a:endParaRPr lang="en-CA" sz="1050" dirty="0">
                  <a:solidFill>
                    <a:srgbClr val="000000"/>
                  </a:solidFill>
                  <a:latin typeface="Arial" panose="020B0604020202020204" pitchFamily="34" charset="0"/>
                  <a:ea typeface="Segoe UI" pitchFamily="34" charset="0"/>
                  <a:cs typeface="Arial" panose="020B0604020202020204" pitchFamily="34" charset="0"/>
                </a:endParaRPr>
              </a:p>
            </p:txBody>
          </p:sp>
        </p:grpSp>
        <p:pic>
          <p:nvPicPr>
            <p:cNvPr id="53"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122" y="4663393"/>
              <a:ext cx="500093" cy="492447"/>
            </a:xfrm>
            <a:prstGeom prst="rect">
              <a:avLst/>
            </a:prstGeom>
          </p:spPr>
        </p:pic>
        <p:pic>
          <p:nvPicPr>
            <p:cNvPr id="54"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159" y="4641323"/>
              <a:ext cx="500093" cy="492447"/>
            </a:xfrm>
            <a:prstGeom prst="rect">
              <a:avLst/>
            </a:prstGeom>
          </p:spPr>
        </p:pic>
        <p:pic>
          <p:nvPicPr>
            <p:cNvPr id="55" name="Picture 34" descr="EndUser_CiscoWor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294" y="4133528"/>
              <a:ext cx="923925" cy="11541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Группа 14"/>
          <p:cNvGrpSpPr/>
          <p:nvPr/>
        </p:nvGrpSpPr>
        <p:grpSpPr>
          <a:xfrm>
            <a:off x="199437" y="1140165"/>
            <a:ext cx="6211035" cy="5343588"/>
            <a:chOff x="284771" y="1206840"/>
            <a:chExt cx="6211035" cy="5343588"/>
          </a:xfrm>
        </p:grpSpPr>
        <p:sp>
          <p:nvSpPr>
            <p:cNvPr id="61" name="TextBox 60"/>
            <p:cNvSpPr txBox="1"/>
            <p:nvPr/>
          </p:nvSpPr>
          <p:spPr>
            <a:xfrm>
              <a:off x="1083286" y="2133647"/>
              <a:ext cx="583814" cy="307777"/>
            </a:xfrm>
            <a:prstGeom prst="rect">
              <a:avLst/>
            </a:prstGeom>
            <a:noFill/>
          </p:spPr>
          <p:txBody>
            <a:bodyPr wrap="none" rtlCol="0">
              <a:spAutoFit/>
            </a:bodyPr>
            <a:lstStyle/>
            <a:p>
              <a:pPr lvl="0" fontAlgn="base">
                <a:spcBef>
                  <a:spcPct val="0"/>
                </a:spcBef>
                <a:spcAft>
                  <a:spcPct val="0"/>
                </a:spcAft>
              </a:pPr>
              <a:r>
                <a:rPr lang="en-US" sz="1400" b="1">
                  <a:solidFill>
                    <a:srgbClr val="000000"/>
                  </a:solidFill>
                  <a:latin typeface="Arial" panose="020B0604020202020204" pitchFamily="34" charset="0"/>
                  <a:ea typeface="Segoe UI" pitchFamily="34" charset="0"/>
                  <a:cs typeface="Arial" panose="020B0604020202020204" pitchFamily="34" charset="0"/>
                </a:rPr>
                <a:t>GPO</a:t>
              </a:r>
              <a:endParaRPr lang="en-US" sz="14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62" name="TextBox 61"/>
            <p:cNvSpPr txBox="1"/>
            <p:nvPr/>
          </p:nvSpPr>
          <p:spPr>
            <a:xfrm>
              <a:off x="284771" y="3916153"/>
              <a:ext cx="2942422" cy="692497"/>
            </a:xfrm>
            <a:prstGeom prst="rect">
              <a:avLst/>
            </a:prstGeom>
            <a:noFill/>
          </p:spPr>
          <p:txBody>
            <a:bodyPr wrap="square" rtlCol="0">
              <a:spAutoFit/>
            </a:bodyPr>
            <a:lstStyle/>
            <a:p>
              <a:pPr marL="342900" lvl="0" indent="-257175" fontAlgn="base">
                <a:spcBef>
                  <a:spcPct val="0"/>
                </a:spcBef>
                <a:spcAft>
                  <a:spcPct val="0"/>
                </a:spcAft>
                <a:buClr>
                  <a:schemeClr val="accent1">
                    <a:lumMod val="75000"/>
                  </a:schemeClr>
                </a:buClr>
                <a:buFont typeface="Wingdings" panose="05000000000000000000" pitchFamily="2" charset="2"/>
                <a:buChar char="ü"/>
              </a:pPr>
              <a:r>
                <a:rPr lang="ru-RU" sz="1300" dirty="0">
                  <a:solidFill>
                    <a:srgbClr val="000000"/>
                  </a:solidFill>
                  <a:latin typeface="Arial" panose="020B0604020202020204" pitchFamily="34" charset="0"/>
                  <a:cs typeface="Arial" panose="020B0604020202020204" pitchFamily="34" charset="0"/>
                </a:rPr>
                <a:t>Содержит параметры групповой политики</a:t>
              </a:r>
            </a:p>
            <a:p>
              <a:pPr marL="342900" lvl="0" indent="-257175" fontAlgn="base">
                <a:spcBef>
                  <a:spcPct val="0"/>
                </a:spcBef>
                <a:spcAft>
                  <a:spcPct val="0"/>
                </a:spcAft>
                <a:buClr>
                  <a:schemeClr val="accent1">
                    <a:lumMod val="75000"/>
                  </a:schemeClr>
                </a:buClr>
                <a:buFont typeface="Wingdings" panose="05000000000000000000" pitchFamily="2" charset="2"/>
                <a:buChar char="ü"/>
              </a:pPr>
              <a:r>
                <a:rPr lang="ru-RU" sz="1300" dirty="0">
                  <a:solidFill>
                    <a:srgbClr val="000000"/>
                  </a:solidFill>
                  <a:latin typeface="Arial" panose="020B0604020202020204" pitchFamily="34" charset="0"/>
                  <a:cs typeface="Arial" panose="020B0604020202020204" pitchFamily="34" charset="0"/>
                </a:rPr>
                <a:t>Хранит контент в двух местах</a:t>
              </a:r>
              <a:endParaRPr lang="en-US" sz="1300" dirty="0">
                <a:solidFill>
                  <a:srgbClr val="000000"/>
                </a:solidFill>
                <a:latin typeface="Arial" panose="020B0604020202020204" pitchFamily="34" charset="0"/>
                <a:cs typeface="Arial" panose="020B0604020202020204" pitchFamily="34" charset="0"/>
              </a:endParaRPr>
            </a:p>
          </p:txBody>
        </p:sp>
        <p:sp>
          <p:nvSpPr>
            <p:cNvPr id="63" name="TextBox 62"/>
            <p:cNvSpPr txBox="1"/>
            <p:nvPr/>
          </p:nvSpPr>
          <p:spPr>
            <a:xfrm>
              <a:off x="3373000" y="1206840"/>
              <a:ext cx="2786832" cy="523220"/>
            </a:xfrm>
            <a:prstGeom prst="rect">
              <a:avLst/>
            </a:prstGeom>
            <a:noFill/>
          </p:spPr>
          <p:txBody>
            <a:bodyPr wrap="square" rtlCol="0">
              <a:spAutoFit/>
            </a:bodyPr>
            <a:lstStyle/>
            <a:p>
              <a:pPr lvl="0" algn="ctr" fontAlgn="base">
                <a:spcBef>
                  <a:spcPct val="0"/>
                </a:spcBef>
                <a:spcAft>
                  <a:spcPct val="0"/>
                </a:spcAft>
                <a:defRPr/>
              </a:pPr>
              <a:r>
                <a:rPr lang="ru-RU" sz="1400" b="1" dirty="0">
                  <a:solidFill>
                    <a:srgbClr val="000000"/>
                  </a:solidFill>
                  <a:latin typeface="Arial" panose="020B0604020202020204" pitchFamily="34" charset="0"/>
                  <a:ea typeface="Segoe UI" pitchFamily="34" charset="0"/>
                  <a:cs typeface="Arial" panose="020B0604020202020204" pitchFamily="34" charset="0"/>
                </a:rPr>
                <a:t>Контейнер групповой политики</a:t>
              </a:r>
              <a:endParaRPr lang="en-US" sz="14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64" name="TextBox 63"/>
            <p:cNvSpPr txBox="1"/>
            <p:nvPr/>
          </p:nvSpPr>
          <p:spPr>
            <a:xfrm>
              <a:off x="3601689" y="2910886"/>
              <a:ext cx="2780061" cy="692497"/>
            </a:xfrm>
            <a:prstGeom prst="rect">
              <a:avLst/>
            </a:prstGeom>
            <a:noFill/>
          </p:spPr>
          <p:txBody>
            <a:bodyPr wrap="square" rtlCol="0">
              <a:spAutoFit/>
            </a:bodyPr>
            <a:lstStyle/>
            <a:p>
              <a:pPr marL="285750" lvl="0" indent="-285750" fontAlgn="base">
                <a:spcBef>
                  <a:spcPct val="0"/>
                </a:spcBef>
                <a:spcAft>
                  <a:spcPct val="0"/>
                </a:spcAft>
                <a:buClr>
                  <a:schemeClr val="accent1">
                    <a:lumMod val="75000"/>
                  </a:schemeClr>
                </a:buClr>
                <a:buFont typeface="Wingdings" panose="05000000000000000000" pitchFamily="2" charset="2"/>
                <a:buChar char="ü"/>
              </a:pPr>
              <a:r>
                <a:rPr lang="ru-RU" sz="1300" dirty="0">
                  <a:solidFill>
                    <a:srgbClr val="000000"/>
                  </a:solidFill>
                  <a:latin typeface="Arial" panose="020B0604020202020204" pitchFamily="34" charset="0"/>
                  <a:ea typeface="Segoe UI" pitchFamily="34" charset="0"/>
                  <a:cs typeface="Arial" panose="020B0604020202020204" pitchFamily="34" charset="0"/>
                </a:rPr>
                <a:t>Хранится в AD DS</a:t>
              </a:r>
              <a:endParaRPr lang="en-US" sz="13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spcBef>
                  <a:spcPct val="0"/>
                </a:spcBef>
                <a:spcAft>
                  <a:spcPct val="0"/>
                </a:spcAft>
                <a:buClr>
                  <a:schemeClr val="accent1">
                    <a:lumMod val="75000"/>
                  </a:schemeClr>
                </a:buClr>
                <a:buFont typeface="Wingdings" panose="05000000000000000000" pitchFamily="2" charset="2"/>
                <a:buChar char="ü"/>
              </a:pPr>
              <a:r>
                <a:rPr lang="ru-RU" sz="1300" dirty="0">
                  <a:solidFill>
                    <a:srgbClr val="000000"/>
                  </a:solidFill>
                  <a:latin typeface="Arial" panose="020B0604020202020204" pitchFamily="34" charset="0"/>
                  <a:ea typeface="Segoe UI" pitchFamily="34" charset="0"/>
                  <a:cs typeface="Arial" panose="020B0604020202020204" pitchFamily="34" charset="0"/>
                </a:rPr>
                <a:t>Предоставляет информацию о версии</a:t>
              </a:r>
            </a:p>
          </p:txBody>
        </p:sp>
        <p:sp>
          <p:nvSpPr>
            <p:cNvPr id="65" name="TextBox 64"/>
            <p:cNvSpPr txBox="1"/>
            <p:nvPr/>
          </p:nvSpPr>
          <p:spPr>
            <a:xfrm>
              <a:off x="3824049" y="3685479"/>
              <a:ext cx="2202829" cy="523220"/>
            </a:xfrm>
            <a:prstGeom prst="rect">
              <a:avLst/>
            </a:prstGeom>
            <a:noFill/>
          </p:spPr>
          <p:txBody>
            <a:bodyPr wrap="square" rtlCol="0">
              <a:spAutoFit/>
            </a:bodyPr>
            <a:lstStyle/>
            <a:p>
              <a:pPr lvl="0" algn="ctr" fontAlgn="base">
                <a:spcBef>
                  <a:spcPct val="0"/>
                </a:spcBef>
                <a:spcAft>
                  <a:spcPct val="0"/>
                </a:spcAft>
                <a:defRPr/>
              </a:pPr>
              <a:r>
                <a:rPr lang="ru-RU" sz="1400" b="1" dirty="0">
                  <a:solidFill>
                    <a:srgbClr val="000000"/>
                  </a:solidFill>
                  <a:latin typeface="Arial" panose="020B0604020202020204" pitchFamily="34" charset="0"/>
                  <a:ea typeface="Segoe UI" pitchFamily="34" charset="0"/>
                  <a:cs typeface="Arial" panose="020B0604020202020204" pitchFamily="34" charset="0"/>
                </a:rPr>
                <a:t>Шаблон групповой политики </a:t>
              </a:r>
              <a:endParaRPr lang="en-US" sz="14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66" name="TextBox 65"/>
            <p:cNvSpPr txBox="1"/>
            <p:nvPr/>
          </p:nvSpPr>
          <p:spPr>
            <a:xfrm>
              <a:off x="3549839" y="5457821"/>
              <a:ext cx="2945967" cy="1092607"/>
            </a:xfrm>
            <a:prstGeom prst="rect">
              <a:avLst/>
            </a:prstGeom>
            <a:noFill/>
          </p:spPr>
          <p:txBody>
            <a:bodyPr wrap="square" rtlCol="0">
              <a:spAutoFit/>
            </a:bodyPr>
            <a:lstStyle/>
            <a:p>
              <a:pPr marL="285750" lvl="0" indent="-285750" fontAlgn="base">
                <a:spcBef>
                  <a:spcPct val="0"/>
                </a:spcBef>
                <a:spcAft>
                  <a:spcPct val="0"/>
                </a:spcAft>
                <a:buClr>
                  <a:schemeClr val="accent1">
                    <a:lumMod val="75000"/>
                  </a:schemeClr>
                </a:buClr>
                <a:buFont typeface="Wingdings" panose="05000000000000000000" pitchFamily="2" charset="2"/>
                <a:buChar char="ü"/>
              </a:pPr>
              <a:r>
                <a:rPr lang="ru-RU" sz="1300" dirty="0">
                  <a:latin typeface="Arial" panose="020B0604020202020204" pitchFamily="34" charset="0"/>
                  <a:cs typeface="Arial" panose="020B0604020202020204" pitchFamily="34" charset="0"/>
                </a:rPr>
                <a:t>Хранится в общей папке SYSVOL</a:t>
              </a:r>
              <a:endParaRPr lang="en-US" sz="1300" dirty="0">
                <a:latin typeface="Arial" panose="020B0604020202020204" pitchFamily="34" charset="0"/>
                <a:cs typeface="Arial" panose="020B0604020202020204" pitchFamily="34" charset="0"/>
              </a:endParaRPr>
            </a:p>
            <a:p>
              <a:pPr marL="285750" lvl="0" indent="-285750" fontAlgn="base">
                <a:spcBef>
                  <a:spcPct val="0"/>
                </a:spcBef>
                <a:spcAft>
                  <a:spcPct val="0"/>
                </a:spcAft>
                <a:buClr>
                  <a:schemeClr val="accent1">
                    <a:lumMod val="75000"/>
                  </a:schemeClr>
                </a:buClr>
                <a:buFont typeface="Wingdings" panose="05000000000000000000" pitchFamily="2" charset="2"/>
                <a:buChar char="ü"/>
              </a:pPr>
              <a:r>
                <a:rPr lang="ru-RU" sz="1300" dirty="0">
                  <a:latin typeface="Arial" panose="020B0604020202020204" pitchFamily="34" charset="0"/>
                  <a:cs typeface="Arial" panose="020B0604020202020204" pitchFamily="34" charset="0"/>
                </a:rPr>
                <a:t>Предоставляет параметры групповой политики</a:t>
              </a:r>
              <a:endParaRPr lang="en-US" sz="13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spcBef>
                  <a:spcPct val="0"/>
                </a:spcBef>
                <a:spcAft>
                  <a:spcPct val="0"/>
                </a:spcAft>
                <a:buFont typeface="Wingdings" panose="05000000000000000000" pitchFamily="2" charset="2"/>
                <a:buChar char="ü"/>
              </a:pPr>
              <a:endParaRPr lang="en-US" sz="1300" b="1"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8" name="Группа 7"/>
            <p:cNvGrpSpPr/>
            <p:nvPr/>
          </p:nvGrpSpPr>
          <p:grpSpPr>
            <a:xfrm>
              <a:off x="619895" y="2556868"/>
              <a:ext cx="1614545" cy="1312878"/>
              <a:chOff x="-2513693" y="5087922"/>
              <a:chExt cx="1614545" cy="1312878"/>
            </a:xfrm>
          </p:grpSpPr>
          <p:sp>
            <p:nvSpPr>
              <p:cNvPr id="7" name="Овал 6"/>
              <p:cNvSpPr/>
              <p:nvPr/>
            </p:nvSpPr>
            <p:spPr>
              <a:xfrm>
                <a:off x="-2513693" y="5563923"/>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56" name="Picture 2" descr="&amp;Kcy;&amp;acy;&amp;rcy;&amp;tcy;&amp;icy;&amp;ncy;&amp;kcy;&amp;icy; &amp;pcy;&amp;ocy; &amp;zcy;&amp;acy;&amp;pcy;&amp;rcy;&amp;ocy;&amp;scy;&amp;ucy; user group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3564" y="5121725"/>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amp;Kcy;&amp;acy;&amp;rcy;&amp;tcy;&amp;icy;&amp;ncy;&amp;kcy;&amp;icy; &amp;pcy;&amp;ocy; &amp;zcy;&amp;acy;&amp;pcy;&amp;rcy;&amp;ocy;&amp;scy;&amp;ucy; paper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0291" y="5087922"/>
                <a:ext cx="671143" cy="819477"/>
              </a:xfrm>
              <a:prstGeom prst="rect">
                <a:avLst/>
              </a:prstGeom>
              <a:noFill/>
              <a:extLst>
                <a:ext uri="{909E8E84-426E-40DD-AFC4-6F175D3DCCD1}">
                  <a14:hiddenFill xmlns:a14="http://schemas.microsoft.com/office/drawing/2010/main">
                    <a:solidFill>
                      <a:srgbClr val="FFFFFF"/>
                    </a:solidFill>
                  </a14:hiddenFill>
                </a:ext>
              </a:extLst>
            </p:spPr>
          </p:pic>
        </p:grpSp>
        <p:pic>
          <p:nvPicPr>
            <p:cNvPr id="58"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272" y="1730060"/>
              <a:ext cx="674079" cy="113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 name="Straight Arrow Connector 13"/>
            <p:cNvCxnSpPr/>
            <p:nvPr/>
          </p:nvCxnSpPr>
          <p:spPr>
            <a:xfrm flipV="1">
              <a:off x="2292273" y="2441364"/>
              <a:ext cx="1806098" cy="72846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7870" y="4191737"/>
              <a:ext cx="674079" cy="113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Arrow Connector 14"/>
            <p:cNvCxnSpPr/>
            <p:nvPr/>
          </p:nvCxnSpPr>
          <p:spPr>
            <a:xfrm>
              <a:off x="2294814" y="3556222"/>
              <a:ext cx="1824456" cy="127104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60" name="Группа 59"/>
            <p:cNvGrpSpPr/>
            <p:nvPr/>
          </p:nvGrpSpPr>
          <p:grpSpPr>
            <a:xfrm>
              <a:off x="4731339" y="2015624"/>
              <a:ext cx="950042" cy="816255"/>
              <a:chOff x="-2513693" y="5087922"/>
              <a:chExt cx="1614545" cy="1312878"/>
            </a:xfrm>
          </p:grpSpPr>
          <p:sp>
            <p:nvSpPr>
              <p:cNvPr id="79" name="Овал 78"/>
              <p:cNvSpPr/>
              <p:nvPr/>
            </p:nvSpPr>
            <p:spPr>
              <a:xfrm>
                <a:off x="-2513693" y="5563923"/>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80" name="Picture 2" descr="&amp;Kcy;&amp;acy;&amp;rcy;&amp;tcy;&amp;icy;&amp;ncy;&amp;kcy;&amp;icy; &amp;pcy;&amp;ocy; &amp;zcy;&amp;acy;&amp;pcy;&amp;rcy;&amp;ocy;&amp;scy;&amp;ucy; user group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53564" y="5121725"/>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amp;Kcy;&amp;acy;&amp;rcy;&amp;tcy;&amp;icy;&amp;ncy;&amp;kcy;&amp;icy; &amp;pcy;&amp;ocy; &amp;zcy;&amp;acy;&amp;pcy;&amp;rcy;&amp;ocy;&amp;scy;&amp;ucy; paper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0291" y="50879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Группа 81"/>
            <p:cNvGrpSpPr/>
            <p:nvPr/>
          </p:nvGrpSpPr>
          <p:grpSpPr>
            <a:xfrm>
              <a:off x="4911021" y="4290795"/>
              <a:ext cx="646930" cy="466555"/>
              <a:chOff x="-2513693" y="5087922"/>
              <a:chExt cx="1614545" cy="1312878"/>
            </a:xfrm>
          </p:grpSpPr>
          <p:sp>
            <p:nvSpPr>
              <p:cNvPr id="83" name="Овал 82"/>
              <p:cNvSpPr/>
              <p:nvPr/>
            </p:nvSpPr>
            <p:spPr>
              <a:xfrm>
                <a:off x="-2513693" y="5563923"/>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84" name="Picture 2" descr="&amp;Kcy;&amp;acy;&amp;rcy;&amp;tcy;&amp;icy;&amp;ncy;&amp;kcy;&amp;icy; &amp;pcy;&amp;ocy; &amp;zcy;&amp;acy;&amp;pcy;&amp;rcy;&amp;ocy;&amp;scy;&amp;ucy; user group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53564" y="5121725"/>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amp;Kcy;&amp;acy;&amp;rcy;&amp;tcy;&amp;icy;&amp;ncy;&amp;kcy;&amp;icy; &amp;pcy;&amp;ocy; &amp;zcy;&amp;acy;&amp;pcy;&amp;rcy;&amp;ocy;&amp;scy;&amp;ucy; pap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70291" y="5087922"/>
                <a:ext cx="671143" cy="819477"/>
              </a:xfrm>
              <a:prstGeom prst="rect">
                <a:avLst/>
              </a:prstGeom>
              <a:noFill/>
              <a:extLst>
                <a:ext uri="{909E8E84-426E-40DD-AFC4-6F175D3DCCD1}">
                  <a14:hiddenFill xmlns:a14="http://schemas.microsoft.com/office/drawing/2010/main">
                    <a:solidFill>
                      <a:srgbClr val="FFFFFF"/>
                    </a:solidFill>
                  </a14:hiddenFill>
                </a:ext>
              </a:extLst>
            </p:spPr>
          </p:pic>
        </p:grpSp>
        <p:pic>
          <p:nvPicPr>
            <p:cNvPr id="86"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7741" y="4772614"/>
              <a:ext cx="695946" cy="671456"/>
            </a:xfrm>
            <a:prstGeom prst="rect">
              <a:avLst/>
            </a:prstGeom>
          </p:spPr>
        </p:pic>
      </p:grpSp>
    </p:spTree>
    <p:extLst>
      <p:ext uri="{BB962C8B-B14F-4D97-AF65-F5344CB8AC3E}">
        <p14:creationId xmlns:p14="http://schemas.microsoft.com/office/powerpoint/2010/main" val="46604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скругленные углы 14"/>
          <p:cNvSpPr/>
          <p:nvPr/>
        </p:nvSpPr>
        <p:spPr>
          <a:xfrm>
            <a:off x="7753350" y="1207746"/>
            <a:ext cx="4327235" cy="15830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pic>
        <p:nvPicPr>
          <p:cNvPr id="2" name="Picture 2" descr="&amp;Kcy;&amp;acy;&amp;rcy;&amp;tcy;&amp;icy;&amp;ncy;&amp;kcy;&amp;icy; &amp;pcy;&amp;ocy; &amp;zcy;&amp;acy;&amp;pcy;&amp;rcy;&amp;ocy;&amp;scy;&amp;ucy; &amp;ncy;&amp;acy;&amp;scy;&amp;tcy;&amp;rcy;&amp;ocy;&amp;Icy;&amp;tcy;&amp;softcy; windows smart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560" y="1104058"/>
            <a:ext cx="5790590" cy="52923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5"/>
          <p:cNvSpPr txBox="1">
            <a:spLocks noChangeArrowheads="1"/>
          </p:cNvSpPr>
          <p:nvPr/>
        </p:nvSpPr>
        <p:spPr bwMode="auto">
          <a:xfrm>
            <a:off x="560761" y="3208984"/>
            <a:ext cx="1192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fontAlgn="base" hangingPunct="1">
              <a:spcBef>
                <a:spcPct val="0"/>
              </a:spcBef>
              <a:spcAft>
                <a:spcPct val="0"/>
              </a:spcAft>
            </a:pPr>
            <a:r>
              <a:rPr lang="ru-RU" dirty="0">
                <a:solidFill>
                  <a:srgbClr val="000000"/>
                </a:solidFill>
                <a:latin typeface="Arial" panose="020B0604020202020204" pitchFamily="34" charset="0"/>
                <a:ea typeface="Segoe UI" pitchFamily="34" charset="0"/>
              </a:rPr>
              <a:t>Реестр </a:t>
            </a:r>
            <a:endParaRPr lang="en-US" dirty="0">
              <a:solidFill>
                <a:srgbClr val="000000"/>
              </a:solidFill>
              <a:latin typeface="Arial" panose="020B0604020202020204" pitchFamily="34" charset="0"/>
              <a:ea typeface="Segoe UI" pitchFamily="34" charset="0"/>
            </a:endParaRPr>
          </a:p>
        </p:txBody>
      </p:sp>
      <p:sp>
        <p:nvSpPr>
          <p:cNvPr id="4" name="TextBox 9"/>
          <p:cNvSpPr txBox="1">
            <a:spLocks noChangeArrowheads="1"/>
          </p:cNvSpPr>
          <p:nvPr/>
        </p:nvSpPr>
        <p:spPr bwMode="auto">
          <a:xfrm>
            <a:off x="8688368" y="4450208"/>
            <a:ext cx="702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fontAlgn="base" hangingPunct="1">
              <a:spcBef>
                <a:spcPct val="0"/>
              </a:spcBef>
              <a:spcAft>
                <a:spcPct val="0"/>
              </a:spcAft>
            </a:pPr>
            <a:r>
              <a:rPr lang="en-US" sz="1400" dirty="0">
                <a:solidFill>
                  <a:srgbClr val="000000"/>
                </a:solidFill>
                <a:latin typeface="Arial" panose="020B0604020202020204" pitchFamily="34" charset="0"/>
                <a:ea typeface="Segoe UI" pitchFamily="34" charset="0"/>
              </a:rPr>
              <a:t>.</a:t>
            </a:r>
            <a:r>
              <a:rPr lang="en-US" sz="1400" dirty="0" err="1">
                <a:solidFill>
                  <a:srgbClr val="000000"/>
                </a:solidFill>
                <a:latin typeface="Arial" panose="020B0604020202020204" pitchFamily="34" charset="0"/>
                <a:ea typeface="Segoe UI" pitchFamily="34" charset="0"/>
              </a:rPr>
              <a:t>admx</a:t>
            </a:r>
            <a:endParaRPr lang="en-US" sz="1400" dirty="0">
              <a:solidFill>
                <a:srgbClr val="000000"/>
              </a:solidFill>
              <a:latin typeface="Arial" panose="020B0604020202020204" pitchFamily="34" charset="0"/>
              <a:ea typeface="Segoe UI" pitchFamily="34" charset="0"/>
            </a:endParaRPr>
          </a:p>
        </p:txBody>
      </p:sp>
      <p:sp>
        <p:nvSpPr>
          <p:cNvPr id="5" name="TextBox 11"/>
          <p:cNvSpPr txBox="1">
            <a:spLocks noChangeArrowheads="1"/>
          </p:cNvSpPr>
          <p:nvPr/>
        </p:nvSpPr>
        <p:spPr bwMode="auto">
          <a:xfrm>
            <a:off x="8386843" y="6242499"/>
            <a:ext cx="6527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lvl="0" eaLnBrk="1" fontAlgn="base" hangingPunct="1">
              <a:spcBef>
                <a:spcPct val="0"/>
              </a:spcBef>
              <a:spcAft>
                <a:spcPct val="0"/>
              </a:spcAft>
            </a:pPr>
            <a:r>
              <a:rPr lang="en-US" sz="1400" dirty="0">
                <a:solidFill>
                  <a:srgbClr val="000000"/>
                </a:solidFill>
                <a:latin typeface="Arial" panose="020B0604020202020204" pitchFamily="34" charset="0"/>
                <a:ea typeface="Segoe UI" pitchFamily="34" charset="0"/>
              </a:rPr>
              <a:t>.</a:t>
            </a:r>
            <a:r>
              <a:rPr lang="en-US" sz="1400" dirty="0" err="1">
                <a:solidFill>
                  <a:srgbClr val="000000"/>
                </a:solidFill>
                <a:latin typeface="Arial" panose="020B0604020202020204" pitchFamily="34" charset="0"/>
                <a:ea typeface="Segoe UI" pitchFamily="34" charset="0"/>
              </a:rPr>
              <a:t>adml</a:t>
            </a:r>
            <a:endParaRPr lang="en-US" sz="1400" dirty="0">
              <a:solidFill>
                <a:srgbClr val="000000"/>
              </a:solidFill>
              <a:latin typeface="Arial" panose="020B0604020202020204" pitchFamily="34" charset="0"/>
              <a:ea typeface="Segoe UI" pitchFamily="34" charset="0"/>
            </a:endParaRPr>
          </a:p>
        </p:txBody>
      </p:sp>
      <p:cxnSp>
        <p:nvCxnSpPr>
          <p:cNvPr id="6" name="Straight Arrow Connector 13"/>
          <p:cNvCxnSpPr/>
          <p:nvPr/>
        </p:nvCxnSpPr>
        <p:spPr bwMode="auto">
          <a:xfrm flipH="1" flipV="1">
            <a:off x="3545479" y="4865390"/>
            <a:ext cx="4484096" cy="888764"/>
          </a:xfrm>
          <a:prstGeom prst="straightConnector1">
            <a:avLst/>
          </a:prstGeom>
          <a:ln w="57150">
            <a:headEnd type="non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7" name="Picture 8"/>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9448" y="1861456"/>
            <a:ext cx="1033737" cy="1270053"/>
          </a:xfrm>
          <a:prstGeom prst="rect">
            <a:avLst/>
          </a:prstGeom>
        </p:spPr>
      </p:pic>
      <p:cxnSp>
        <p:nvCxnSpPr>
          <p:cNvPr id="8" name="Straight Arrow Connector 12"/>
          <p:cNvCxnSpPr>
            <a:endCxn id="7" idx="3"/>
          </p:cNvCxnSpPr>
          <p:nvPr/>
        </p:nvCxnSpPr>
        <p:spPr bwMode="auto">
          <a:xfrm flipH="1" flipV="1">
            <a:off x="1553185" y="2496483"/>
            <a:ext cx="6930340" cy="1080170"/>
          </a:xfrm>
          <a:prstGeom prst="straightConnector1">
            <a:avLst/>
          </a:prstGeom>
          <a:ln w="5715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187052" y="84680"/>
            <a:ext cx="6994798" cy="646331"/>
          </a:xfrm>
          <a:prstGeom prst="rect">
            <a:avLst/>
          </a:prstGeom>
          <a:noFill/>
        </p:spPr>
        <p:txBody>
          <a:bodyPr wrap="square" rtlCol="0">
            <a:spAutoFit/>
          </a:bodyPr>
          <a:lstStyle/>
          <a:p>
            <a:pPr algn="ctr"/>
            <a:r>
              <a:rPr lang="ru-RU" sz="3600" dirty="0">
                <a:solidFill>
                  <a:schemeClr val="bg1"/>
                </a:solidFill>
                <a:latin typeface="+mj-lt"/>
                <a:cs typeface="Arial" panose="020B0604020202020204" pitchFamily="34" charset="0"/>
              </a:rPr>
              <a:t>Административные Шаблоны</a:t>
            </a:r>
          </a:p>
        </p:txBody>
      </p:sp>
      <p:sp>
        <p:nvSpPr>
          <p:cNvPr id="10" name="Прямоугольник 9"/>
          <p:cNvSpPr/>
          <p:nvPr/>
        </p:nvSpPr>
        <p:spPr>
          <a:xfrm>
            <a:off x="7667625" y="1367894"/>
            <a:ext cx="4412960" cy="1323439"/>
          </a:xfrm>
          <a:prstGeom prst="rect">
            <a:avLst/>
          </a:prstGeom>
        </p:spPr>
        <p:txBody>
          <a:bodyPr wrap="square">
            <a:spAutoFit/>
          </a:bodyPr>
          <a:lstStyle/>
          <a:p>
            <a:pPr algn="ctr"/>
            <a:r>
              <a:rPr lang="ru-RU" sz="1600" b="1" dirty="0">
                <a:latin typeface="Arial" panose="020B0604020202020204" pitchFamily="34" charset="0"/>
                <a:cs typeface="Arial" panose="020B0604020202020204" pitchFamily="34" charset="0"/>
              </a:rPr>
              <a:t>Административные шаблоны определяют, какие появляются параметры и как они сгруппированы в окне редактора управления групповой политикой</a:t>
            </a:r>
          </a:p>
        </p:txBody>
      </p:sp>
      <p:pic>
        <p:nvPicPr>
          <p:cNvPr id="11" name="Picture 2" descr="&amp;Kcy;&amp;acy;&amp;rcy;&amp;tcy;&amp;icy;&amp;ncy;&amp;kcy;&amp;icy; &amp;pcy;&amp;ocy; &amp;zcy;&amp;acy;&amp;pcy;&amp;rcy;&amp;ocy;&amp;scy;&amp;ucy; data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3949" y="3055526"/>
            <a:ext cx="1231273" cy="13186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mp;Kcy;&amp;acy;&amp;rcy;&amp;tcy;&amp;icy;&amp;ncy;&amp;kcy;&amp;icy; &amp;pcy;&amp;ocy; &amp;zcy;&amp;acy;&amp;pcy;&amp;rcy;&amp;ocy;&amp;scy;&amp;ucy; data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668" y="4919305"/>
            <a:ext cx="1295401"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00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скругленные углы 19"/>
          <p:cNvSpPr/>
          <p:nvPr/>
        </p:nvSpPr>
        <p:spPr>
          <a:xfrm>
            <a:off x="6291942" y="3767967"/>
            <a:ext cx="5609771" cy="2422376"/>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Прямоугольник: скругленные углы 2"/>
          <p:cNvSpPr/>
          <p:nvPr/>
        </p:nvSpPr>
        <p:spPr>
          <a:xfrm>
            <a:off x="6291943" y="1204686"/>
            <a:ext cx="5537200" cy="2467428"/>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81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TextBox 4"/>
          <p:cNvSpPr txBox="1"/>
          <p:nvPr/>
        </p:nvSpPr>
        <p:spPr>
          <a:xfrm>
            <a:off x="317669" y="75008"/>
            <a:ext cx="1216625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Административные шаблоны. Параметры политик</a:t>
            </a:r>
            <a:endParaRPr lang="en-US" sz="3600" dirty="0">
              <a:solidFill>
                <a:schemeClr val="bg1"/>
              </a:solidFill>
              <a:latin typeface="+mj-lt"/>
            </a:endParaRPr>
          </a:p>
        </p:txBody>
      </p:sp>
      <p:pic>
        <p:nvPicPr>
          <p:cNvPr id="2" name="Рисунок 1"/>
          <p:cNvPicPr>
            <a:picLocks noChangeAspect="1"/>
          </p:cNvPicPr>
          <p:nvPr/>
        </p:nvPicPr>
        <p:blipFill>
          <a:blip r:embed="rId3"/>
          <a:stretch>
            <a:fillRect/>
          </a:stretch>
        </p:blipFill>
        <p:spPr>
          <a:xfrm>
            <a:off x="608730" y="2909337"/>
            <a:ext cx="4209761" cy="3860535"/>
          </a:xfrm>
          <a:prstGeom prst="rect">
            <a:avLst/>
          </a:prstGeom>
        </p:spPr>
      </p:pic>
      <p:sp>
        <p:nvSpPr>
          <p:cNvPr id="16" name="Title 1"/>
          <p:cNvSpPr txBox="1">
            <a:spLocks/>
          </p:cNvSpPr>
          <p:nvPr/>
        </p:nvSpPr>
        <p:spPr>
          <a:xfrm>
            <a:off x="285954" y="1080719"/>
            <a:ext cx="6091501"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a:solidFill>
                  <a:srgbClr val="C00000"/>
                </a:solidFill>
                <a:latin typeface="Arial" panose="020B0604020202020204" pitchFamily="34" charset="0"/>
                <a:cs typeface="Arial" panose="020B0604020202020204" pitchFamily="34" charset="0"/>
              </a:rPr>
              <a:t>Как работают административные шаблоны</a:t>
            </a:r>
            <a:endParaRPr lang="en-CA" sz="2000" b="1" dirty="0">
              <a:solidFill>
                <a:srgbClr val="C00000"/>
              </a:solidFill>
              <a:latin typeface="Arial" panose="020B0604020202020204" pitchFamily="34" charset="0"/>
              <a:cs typeface="Arial" panose="020B0604020202020204" pitchFamily="34" charset="0"/>
            </a:endParaRPr>
          </a:p>
        </p:txBody>
      </p:sp>
      <p:sp>
        <p:nvSpPr>
          <p:cNvPr id="17" name="Rounded Rectangle 844806"/>
          <p:cNvSpPr>
            <a:spLocks noChangeArrowheads="1"/>
          </p:cNvSpPr>
          <p:nvPr/>
        </p:nvSpPr>
        <p:spPr bwMode="auto">
          <a:xfrm>
            <a:off x="262611" y="1474093"/>
            <a:ext cx="6138189" cy="1506803"/>
          </a:xfrm>
          <a:prstGeom prst="roundRect">
            <a:avLst>
              <a:gd name="adj" fmla="val 4167"/>
            </a:avLst>
          </a:prstGeom>
          <a:noFill/>
          <a:ln w="9525" algn="ctr">
            <a:noFill/>
            <a:round/>
            <a:headEnd/>
            <a:tailEnd/>
          </a:ln>
          <a:effectLst/>
        </p:spPr>
        <p:txBody>
          <a:bodyPr wrap="square" anchor="t" anchorCtr="0"/>
          <a:lstStyle/>
          <a:p>
            <a:pPr marL="285750" lvl="0" indent="-285750" fontAlgn="base">
              <a:lnSpc>
                <a:spcPct val="90000"/>
              </a:lnSpc>
              <a:spcBef>
                <a:spcPct val="70000"/>
              </a:spcBef>
              <a:spcAft>
                <a:spcPct val="0"/>
              </a:spcAft>
              <a:buClr>
                <a:srgbClr val="006699"/>
              </a:buClr>
              <a:buSzPct val="90000"/>
              <a:buFont typeface="Wingdings" panose="05000000000000000000" pitchFamily="2" charset="2"/>
              <a:buChar char="Ø"/>
            </a:pPr>
            <a:r>
              <a:rPr lang="ru-RU" sz="1600" dirty="0">
                <a:solidFill>
                  <a:srgbClr val="000000"/>
                </a:solidFill>
                <a:latin typeface="Arial" panose="020B0604020202020204" pitchFamily="34" charset="0"/>
                <a:ea typeface="Segoe UI" pitchFamily="34" charset="0"/>
                <a:cs typeface="Arial" panose="020B0604020202020204" pitchFamily="34" charset="0"/>
              </a:rPr>
              <a:t>Изменение параметров политики в Административном шаблоны также изменяет системный реестр</a:t>
            </a:r>
          </a:p>
          <a:p>
            <a:pPr marL="285750" lvl="0" indent="-285750" fontAlgn="base">
              <a:lnSpc>
                <a:spcPct val="90000"/>
              </a:lnSpc>
              <a:spcBef>
                <a:spcPct val="70000"/>
              </a:spcBef>
              <a:spcAft>
                <a:spcPct val="0"/>
              </a:spcAft>
              <a:buClr>
                <a:srgbClr val="006699"/>
              </a:buClr>
              <a:buSzPct val="90000"/>
              <a:buFont typeface="Wingdings" panose="05000000000000000000" pitchFamily="2" charset="2"/>
              <a:buChar char="Ø"/>
            </a:pPr>
            <a:r>
              <a:rPr lang="ru-RU" sz="1600" dirty="0">
                <a:solidFill>
                  <a:srgbClr val="000000"/>
                </a:solidFill>
                <a:latin typeface="Arial" panose="020B0604020202020204" pitchFamily="34" charset="0"/>
                <a:ea typeface="Segoe UI" pitchFamily="34" charset="0"/>
                <a:cs typeface="Arial" panose="020B0604020202020204" pitchFamily="34" charset="0"/>
              </a:rPr>
              <a:t>Изменение ограничения доступа к инструментам редактирования реестра изменяет значение </a:t>
            </a:r>
            <a:r>
              <a:rPr lang="en-US" sz="1600" dirty="0">
                <a:solidFill>
                  <a:srgbClr val="000000"/>
                </a:solidFill>
                <a:latin typeface="Arial" panose="020B0604020202020204" pitchFamily="34" charset="0"/>
                <a:ea typeface="Segoe UI" pitchFamily="34" charset="0"/>
                <a:cs typeface="Arial" panose="020B0604020202020204" pitchFamily="34" charset="0"/>
              </a:rPr>
              <a:t>HKLM\Software\Classes\</a:t>
            </a:r>
            <a:r>
              <a:rPr lang="en-US" sz="1600" dirty="0" err="1">
                <a:solidFill>
                  <a:srgbClr val="000000"/>
                </a:solidFill>
                <a:latin typeface="Arial" panose="020B0604020202020204" pitchFamily="34" charset="0"/>
                <a:ea typeface="Segoe UI" pitchFamily="34" charset="0"/>
                <a:cs typeface="Arial" panose="020B0604020202020204" pitchFamily="34" charset="0"/>
              </a:rPr>
              <a:t>Regedit</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9" name="Content Placeholder 2"/>
          <p:cNvSpPr txBox="1">
            <a:spLocks/>
          </p:cNvSpPr>
          <p:nvPr/>
        </p:nvSpPr>
        <p:spPr>
          <a:xfrm>
            <a:off x="6377455" y="1312948"/>
            <a:ext cx="5682345" cy="4993509"/>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1" indent="0">
              <a:buNone/>
            </a:pPr>
            <a:r>
              <a:rPr lang="ru-RU" sz="1600" b="1" dirty="0">
                <a:latin typeface="Arial" panose="020B0604020202020204" pitchFamily="34" charset="0"/>
                <a:cs typeface="Arial" panose="020B0604020202020204" pitchFamily="34" charset="0"/>
              </a:rPr>
              <a:t>Управляемые параметры политики:</a:t>
            </a:r>
          </a:p>
          <a:p>
            <a:pPr lvl="1" indent="-371475">
              <a:buFont typeface="Wingdings" panose="05000000000000000000" pitchFamily="2" charset="2"/>
              <a:buChar char="Ø"/>
            </a:pPr>
            <a:r>
              <a:rPr lang="ru-RU" sz="1600" dirty="0">
                <a:latin typeface="Arial" panose="020B0604020202020204" pitchFamily="34" charset="0"/>
                <a:cs typeface="Arial" panose="020B0604020202020204" pitchFamily="34" charset="0"/>
              </a:rPr>
              <a:t>UI заблокирован; пользователь не может внести изменения в настройки</a:t>
            </a:r>
          </a:p>
          <a:p>
            <a:pPr lvl="1" indent="-371475">
              <a:buFont typeface="Wingdings" panose="05000000000000000000" pitchFamily="2" charset="2"/>
              <a:buChar char="Ø"/>
            </a:pPr>
            <a:r>
              <a:rPr lang="ru-RU" sz="1600" dirty="0">
                <a:latin typeface="Arial" panose="020B0604020202020204" pitchFamily="34" charset="0"/>
                <a:cs typeface="Arial" panose="020B0604020202020204" pitchFamily="34" charset="0"/>
              </a:rPr>
              <a:t>Изменения сделаны в одном из четырех зарезервированных ключей реестра</a:t>
            </a:r>
          </a:p>
          <a:p>
            <a:pPr lvl="1" indent="-371475">
              <a:spcAft>
                <a:spcPts val="2400"/>
              </a:spcAft>
              <a:buFont typeface="Wingdings" panose="05000000000000000000" pitchFamily="2" charset="2"/>
              <a:buChar char="Ø"/>
            </a:pPr>
            <a:r>
              <a:rPr lang="ru-RU" sz="1600" dirty="0">
                <a:latin typeface="Arial" panose="020B0604020202020204" pitchFamily="34" charset="0"/>
                <a:cs typeface="Arial" panose="020B0604020202020204" pitchFamily="34" charset="0"/>
              </a:rPr>
              <a:t>Изменение и блокировки UI снимаются, когда пользователь / компьютер выходит из области видимости</a:t>
            </a:r>
          </a:p>
          <a:p>
            <a:pPr marL="0" lvl="1" indent="0">
              <a:buNone/>
            </a:pPr>
            <a:r>
              <a:rPr lang="ru-RU" sz="1600" b="1" dirty="0">
                <a:latin typeface="Arial" panose="020B0604020202020204" pitchFamily="34" charset="0"/>
                <a:cs typeface="Arial" panose="020B0604020202020204" pitchFamily="34" charset="0"/>
              </a:rPr>
              <a:t>Неуправляемые параметры политики:</a:t>
            </a:r>
          </a:p>
          <a:p>
            <a:pPr lvl="1" indent="-371475">
              <a:buFont typeface="Wingdings" panose="05000000000000000000" pitchFamily="2" charset="2"/>
              <a:buChar char="Ø"/>
            </a:pPr>
            <a:r>
              <a:rPr lang="ru-RU" sz="1600" dirty="0">
                <a:latin typeface="Arial" panose="020B0604020202020204" pitchFamily="34" charset="0"/>
                <a:cs typeface="Arial" panose="020B0604020202020204" pitchFamily="34" charset="0"/>
              </a:rPr>
              <a:t>UI не заблокирован</a:t>
            </a:r>
          </a:p>
          <a:p>
            <a:pPr lvl="1" indent="-371475">
              <a:buFont typeface="Wingdings" panose="05000000000000000000" pitchFamily="2" charset="2"/>
              <a:buChar char="Ø"/>
            </a:pPr>
            <a:r>
              <a:rPr lang="ru-RU" sz="1600" dirty="0">
                <a:latin typeface="Arial" panose="020B0604020202020204" pitchFamily="34" charset="0"/>
                <a:cs typeface="Arial" panose="020B0604020202020204" pitchFamily="34" charset="0"/>
              </a:rPr>
              <a:t>Изменения являются постоянными</a:t>
            </a:r>
          </a:p>
          <a:p>
            <a:pPr lvl="1" indent="-371475">
              <a:buFont typeface="Wingdings" panose="05000000000000000000" pitchFamily="2" charset="2"/>
              <a:buChar char="Ø"/>
            </a:pPr>
            <a:r>
              <a:rPr lang="ru-RU" sz="1600" dirty="0">
                <a:latin typeface="Arial" panose="020B0604020202020204" pitchFamily="34" charset="0"/>
                <a:cs typeface="Arial" panose="020B0604020202020204" pitchFamily="34" charset="0"/>
              </a:rPr>
              <a:t>Только управляемые параметры отображаются по умолчанию</a:t>
            </a:r>
          </a:p>
          <a:p>
            <a:pPr lvl="1" indent="-371475">
              <a:buFont typeface="Wingdings" panose="05000000000000000000" pitchFamily="2" charset="2"/>
              <a:buChar char="Ø"/>
            </a:pPr>
            <a:r>
              <a:rPr lang="ru-RU" sz="1600" dirty="0">
                <a:latin typeface="Arial" panose="020B0604020202020204" pitchFamily="34" charset="0"/>
                <a:cs typeface="Arial" panose="020B0604020202020204" pitchFamily="34" charset="0"/>
              </a:rPr>
              <a:t>Настройте фильтр для просмотра неуправляемых параметров</a:t>
            </a:r>
            <a:endParaRPr lang="en-CA" sz="1600" kern="0" dirty="0">
              <a:latin typeface="Arial" panose="020B0604020202020204" pitchFamily="34" charset="0"/>
              <a:cs typeface="Arial" panose="020B0604020202020204" pitchFamily="34" charset="0"/>
            </a:endParaRPr>
          </a:p>
          <a:p>
            <a:endParaRPr lang="en-CA"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11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1714500" y="1285545"/>
            <a:ext cx="9144000" cy="552450"/>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lgn="ctr">
              <a:lnSpc>
                <a:spcPct val="90000"/>
              </a:lnSpc>
              <a:spcBef>
                <a:spcPct val="70000"/>
              </a:spcBef>
              <a:buClr>
                <a:srgbClr val="006699"/>
              </a:buClr>
              <a:buNone/>
              <a:defRPr/>
            </a:pPr>
            <a:r>
              <a:rPr lang="ru-RU" sz="2000" b="1" dirty="0">
                <a:solidFill>
                  <a:srgbClr val="C00000"/>
                </a:solidFill>
              </a:rPr>
              <a:t>Консоль управления групповыми политиками предоставляет несколько вариантов для управления состоянием объектов групповой политики</a:t>
            </a:r>
            <a:endParaRPr lang="en-US" sz="2000" b="1" kern="0" dirty="0">
              <a:solidFill>
                <a:srgbClr val="C00000"/>
              </a:solidFill>
            </a:endParaRPr>
          </a:p>
        </p:txBody>
      </p:sp>
      <p:sp>
        <p:nvSpPr>
          <p:cNvPr id="21" name="TextBox 20"/>
          <p:cNvSpPr txBox="1"/>
          <p:nvPr/>
        </p:nvSpPr>
        <p:spPr>
          <a:xfrm>
            <a:off x="2049439" y="2336251"/>
            <a:ext cx="3270062" cy="584775"/>
          </a:xfrm>
          <a:prstGeom prst="rect">
            <a:avLst/>
          </a:prstGeom>
          <a:noFill/>
        </p:spPr>
        <p:txBody>
          <a:bodyPr wrap="none" rtlCol="0">
            <a:spAutoFit/>
          </a:bodyPr>
          <a:lstStyle/>
          <a:p>
            <a:pPr lvl="0" fontAlgn="base">
              <a:spcBef>
                <a:spcPct val="0"/>
              </a:spcBef>
              <a:spcAft>
                <a:spcPct val="0"/>
              </a:spcAft>
            </a:pPr>
            <a:r>
              <a:rPr lang="ru-RU" sz="1600" b="1" dirty="0">
                <a:solidFill>
                  <a:srgbClr val="000000"/>
                </a:solidFill>
                <a:latin typeface="Arial" panose="020B0604020202020204" pitchFamily="34" charset="0"/>
                <a:ea typeface="Segoe UI" pitchFamily="34" charset="0"/>
                <a:cs typeface="Arial" panose="020B0604020202020204" pitchFamily="34" charset="0"/>
              </a:rPr>
              <a:t>Резервное копирование </a:t>
            </a:r>
            <a:r>
              <a:rPr lang="en-US" sz="1600" b="1" dirty="0">
                <a:solidFill>
                  <a:srgbClr val="000000"/>
                </a:solidFill>
                <a:latin typeface="Arial" panose="020B0604020202020204" pitchFamily="34" charset="0"/>
                <a:ea typeface="Segoe UI" pitchFamily="34" charset="0"/>
                <a:cs typeface="Arial" panose="020B0604020202020204" pitchFamily="34" charset="0"/>
              </a:rPr>
              <a:t>GPOs</a:t>
            </a:r>
          </a:p>
          <a:p>
            <a:pPr lvl="0" fontAlgn="base">
              <a:spcBef>
                <a:spcPct val="0"/>
              </a:spcBef>
              <a:spcAft>
                <a:spcPct val="0"/>
              </a:spcAft>
            </a:pPr>
            <a:endParaRPr lang="en-US" sz="16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2" name="TextBox 21"/>
          <p:cNvSpPr txBox="1"/>
          <p:nvPr/>
        </p:nvSpPr>
        <p:spPr>
          <a:xfrm>
            <a:off x="7013458" y="2333205"/>
            <a:ext cx="2502545" cy="584775"/>
          </a:xfrm>
          <a:prstGeom prst="rect">
            <a:avLst/>
          </a:prstGeom>
          <a:noFill/>
        </p:spPr>
        <p:txBody>
          <a:bodyPr wrap="none" rtlCol="0">
            <a:spAutoFit/>
          </a:bodyPr>
          <a:lstStyle/>
          <a:p>
            <a:pPr lvl="0" fontAlgn="base">
              <a:spcBef>
                <a:spcPct val="0"/>
              </a:spcBef>
              <a:spcAft>
                <a:spcPct val="0"/>
              </a:spcAft>
            </a:pPr>
            <a:r>
              <a:rPr lang="ru-RU" sz="1600" b="1" dirty="0">
                <a:solidFill>
                  <a:srgbClr val="000000"/>
                </a:solidFill>
                <a:latin typeface="Arial" panose="020B0604020202020204" pitchFamily="34" charset="0"/>
                <a:ea typeface="Segoe UI" pitchFamily="34" charset="0"/>
                <a:cs typeface="Arial" panose="020B0604020202020204" pitchFamily="34" charset="0"/>
              </a:rPr>
              <a:t>Восстановление </a:t>
            </a:r>
            <a:r>
              <a:rPr lang="en-US" sz="1600" b="1" dirty="0">
                <a:solidFill>
                  <a:srgbClr val="000000"/>
                </a:solidFill>
                <a:latin typeface="Arial" panose="020B0604020202020204" pitchFamily="34" charset="0"/>
                <a:ea typeface="Segoe UI" pitchFamily="34" charset="0"/>
                <a:cs typeface="Arial" panose="020B0604020202020204" pitchFamily="34" charset="0"/>
              </a:rPr>
              <a:t>GPOs</a:t>
            </a:r>
          </a:p>
          <a:p>
            <a:pPr lvl="0" fontAlgn="base">
              <a:spcBef>
                <a:spcPct val="0"/>
              </a:spcBef>
              <a:spcAft>
                <a:spcPct val="0"/>
              </a:spcAft>
            </a:pPr>
            <a:endParaRPr lang="en-US" sz="16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3" name="TextBox 22"/>
          <p:cNvSpPr txBox="1"/>
          <p:nvPr/>
        </p:nvSpPr>
        <p:spPr>
          <a:xfrm>
            <a:off x="7462815" y="4522252"/>
            <a:ext cx="1584601" cy="584775"/>
          </a:xfrm>
          <a:prstGeom prst="rect">
            <a:avLst/>
          </a:prstGeom>
          <a:noFill/>
        </p:spPr>
        <p:txBody>
          <a:bodyPr wrap="none" rtlCol="0">
            <a:spAutoFit/>
          </a:bodyPr>
          <a:lstStyle/>
          <a:p>
            <a:pPr lvl="0" fontAlgn="base">
              <a:spcBef>
                <a:spcPct val="0"/>
              </a:spcBef>
              <a:spcAft>
                <a:spcPct val="0"/>
              </a:spcAft>
            </a:pPr>
            <a:r>
              <a:rPr lang="ru-RU" sz="1600" b="1" dirty="0">
                <a:solidFill>
                  <a:srgbClr val="000000"/>
                </a:solidFill>
                <a:latin typeface="Arial" panose="020B0604020202020204" pitchFamily="34" charset="0"/>
                <a:ea typeface="Segoe UI" pitchFamily="34" charset="0"/>
                <a:cs typeface="Arial" panose="020B0604020202020204" pitchFamily="34" charset="0"/>
              </a:rPr>
              <a:t>Импорт</a:t>
            </a:r>
            <a:r>
              <a:rPr lang="en-US" sz="1600" b="1" dirty="0">
                <a:solidFill>
                  <a:srgbClr val="000000"/>
                </a:solidFill>
                <a:latin typeface="Arial" panose="020B0604020202020204" pitchFamily="34" charset="0"/>
                <a:ea typeface="Segoe UI" pitchFamily="34" charset="0"/>
                <a:cs typeface="Arial" panose="020B0604020202020204" pitchFamily="34" charset="0"/>
              </a:rPr>
              <a:t> GPOs</a:t>
            </a:r>
          </a:p>
          <a:p>
            <a:pPr lvl="0" fontAlgn="base">
              <a:spcBef>
                <a:spcPct val="0"/>
              </a:spcBef>
              <a:spcAft>
                <a:spcPct val="0"/>
              </a:spcAft>
            </a:pPr>
            <a:endParaRPr lang="en-US" sz="16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4" name="TextBox 23"/>
          <p:cNvSpPr txBox="1"/>
          <p:nvPr/>
        </p:nvSpPr>
        <p:spPr>
          <a:xfrm>
            <a:off x="2602026" y="4550421"/>
            <a:ext cx="2164888" cy="584775"/>
          </a:xfrm>
          <a:prstGeom prst="rect">
            <a:avLst/>
          </a:prstGeom>
          <a:noFill/>
        </p:spPr>
        <p:txBody>
          <a:bodyPr wrap="none" rtlCol="0">
            <a:spAutoFit/>
          </a:bodyPr>
          <a:lstStyle/>
          <a:p>
            <a:pPr lvl="0" fontAlgn="base">
              <a:spcBef>
                <a:spcPct val="0"/>
              </a:spcBef>
              <a:spcAft>
                <a:spcPct val="0"/>
              </a:spcAft>
            </a:pPr>
            <a:r>
              <a:rPr lang="ru-RU" sz="1600" b="1" dirty="0">
                <a:solidFill>
                  <a:srgbClr val="000000"/>
                </a:solidFill>
                <a:latin typeface="Arial" panose="020B0604020202020204" pitchFamily="34" charset="0"/>
                <a:ea typeface="Segoe UI" pitchFamily="34" charset="0"/>
                <a:cs typeface="Arial" panose="020B0604020202020204" pitchFamily="34" charset="0"/>
              </a:rPr>
              <a:t>Копирование </a:t>
            </a:r>
            <a:r>
              <a:rPr lang="en-US" sz="1600" b="1" dirty="0">
                <a:solidFill>
                  <a:srgbClr val="000000"/>
                </a:solidFill>
                <a:latin typeface="Arial" panose="020B0604020202020204" pitchFamily="34" charset="0"/>
                <a:ea typeface="Segoe UI" pitchFamily="34" charset="0"/>
                <a:cs typeface="Arial" panose="020B0604020202020204" pitchFamily="34" charset="0"/>
              </a:rPr>
              <a:t>GPOs</a:t>
            </a:r>
          </a:p>
          <a:p>
            <a:pPr lvl="0" fontAlgn="base">
              <a:spcBef>
                <a:spcPct val="0"/>
              </a:spcBef>
              <a:spcAft>
                <a:spcPct val="0"/>
              </a:spcAft>
            </a:pPr>
            <a:endParaRPr lang="en-US" sz="1600" b="1"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25" name="Group 8" descr="The first image shows the process of backing up GPOs. On the left is an icon representing an GPO, and an arrow is connecting to another icon of folder on the right."/>
          <p:cNvGrpSpPr/>
          <p:nvPr/>
        </p:nvGrpSpPr>
        <p:grpSpPr>
          <a:xfrm>
            <a:off x="2825910" y="2840844"/>
            <a:ext cx="2068068" cy="1284166"/>
            <a:chOff x="2488362" y="840137"/>
            <a:chExt cx="1523404" cy="945957"/>
          </a:xfrm>
        </p:grpSpPr>
        <p:pic>
          <p:nvPicPr>
            <p:cNvPr id="26"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7653" y="1102594"/>
              <a:ext cx="694113" cy="683500"/>
            </a:xfrm>
            <a:prstGeom prst="rect">
              <a:avLst/>
            </a:prstGeom>
          </p:spPr>
        </p:pic>
        <p:sp>
          <p:nvSpPr>
            <p:cNvPr id="27" name="Arc 10"/>
            <p:cNvSpPr/>
            <p:nvPr/>
          </p:nvSpPr>
          <p:spPr>
            <a:xfrm>
              <a:off x="2488362" y="840137"/>
              <a:ext cx="1264884" cy="907457"/>
            </a:xfrm>
            <a:prstGeom prst="arc">
              <a:avLst>
                <a:gd name="adj1" fmla="val 11548347"/>
                <a:gd name="adj2" fmla="val 2112087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lvl="0" algn="ctr" fontAlgn="base">
                <a:spcBef>
                  <a:spcPct val="0"/>
                </a:spcBef>
                <a:spcAft>
                  <a:spcPct val="0"/>
                </a:spcAft>
              </a:pPr>
              <a:endParaRPr lang="en-US" b="1">
                <a:solidFill>
                  <a:srgbClr val="FF0000"/>
                </a:solidFill>
              </a:endParaRPr>
            </a:p>
          </p:txBody>
        </p:sp>
      </p:grpSp>
      <p:grpSp>
        <p:nvGrpSpPr>
          <p:cNvPr id="29" name="Group 12" descr="The second image shows the process of restoring GPOs. On the left is an icon of of folder, and an arrow is connecting to another icon representing GPO on the right."/>
          <p:cNvGrpSpPr/>
          <p:nvPr/>
        </p:nvGrpSpPr>
        <p:grpSpPr>
          <a:xfrm>
            <a:off x="6527835" y="2840844"/>
            <a:ext cx="2255541" cy="1269778"/>
            <a:chOff x="7596198" y="878637"/>
            <a:chExt cx="1611940" cy="907457"/>
          </a:xfrm>
        </p:grpSpPr>
        <p:pic>
          <p:nvPicPr>
            <p:cNvPr id="31"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198" y="1102594"/>
              <a:ext cx="694113" cy="683500"/>
            </a:xfrm>
            <a:prstGeom prst="rect">
              <a:avLst/>
            </a:prstGeom>
          </p:spPr>
        </p:pic>
        <p:sp>
          <p:nvSpPr>
            <p:cNvPr id="32" name="Arc 15"/>
            <p:cNvSpPr/>
            <p:nvPr/>
          </p:nvSpPr>
          <p:spPr>
            <a:xfrm>
              <a:off x="7943254" y="878637"/>
              <a:ext cx="1264884" cy="907457"/>
            </a:xfrm>
            <a:prstGeom prst="arc">
              <a:avLst>
                <a:gd name="adj1" fmla="val 11548347"/>
                <a:gd name="adj2" fmla="val 20145104"/>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lvl="0" algn="ctr" fontAlgn="base">
                <a:spcBef>
                  <a:spcPct val="0"/>
                </a:spcBef>
                <a:spcAft>
                  <a:spcPct val="0"/>
                </a:spcAft>
              </a:pPr>
              <a:endParaRPr lang="en-US" b="1">
                <a:solidFill>
                  <a:srgbClr val="FF0000"/>
                </a:solidFill>
              </a:endParaRPr>
            </a:p>
          </p:txBody>
        </p:sp>
      </p:grpSp>
      <p:cxnSp>
        <p:nvCxnSpPr>
          <p:cNvPr id="36" name="Straight Arrow Connector 19"/>
          <p:cNvCxnSpPr/>
          <p:nvPr/>
        </p:nvCxnSpPr>
        <p:spPr>
          <a:xfrm flipV="1">
            <a:off x="3226102" y="5669303"/>
            <a:ext cx="754658" cy="116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20" descr="The fourth image shows the process of Importing GPOs. On the left is an icon representing GPO inside a folder, and an arrow is connecting to another icon representing a group of GPO on the right. "/>
          <p:cNvGrpSpPr/>
          <p:nvPr/>
        </p:nvGrpSpPr>
        <p:grpSpPr>
          <a:xfrm>
            <a:off x="6367234" y="4912657"/>
            <a:ext cx="2768185" cy="1518853"/>
            <a:chOff x="7485613" y="4049837"/>
            <a:chExt cx="1906127" cy="1045857"/>
          </a:xfrm>
        </p:grpSpPr>
        <p:pic>
          <p:nvPicPr>
            <p:cNvPr id="39"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5613" y="4412194"/>
              <a:ext cx="694113" cy="683500"/>
            </a:xfrm>
            <a:prstGeom prst="rect">
              <a:avLst/>
            </a:prstGeom>
          </p:spPr>
        </p:pic>
        <p:sp>
          <p:nvSpPr>
            <p:cNvPr id="41" name="Arc 24"/>
            <p:cNvSpPr/>
            <p:nvPr/>
          </p:nvSpPr>
          <p:spPr>
            <a:xfrm>
              <a:off x="8126856" y="4049837"/>
              <a:ext cx="1264884" cy="748033"/>
            </a:xfrm>
            <a:prstGeom prst="arc">
              <a:avLst>
                <a:gd name="adj1" fmla="val 11548347"/>
                <a:gd name="adj2" fmla="val 2117524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lvl="0" algn="ctr" fontAlgn="base">
                <a:spcBef>
                  <a:spcPct val="0"/>
                </a:spcBef>
                <a:spcAft>
                  <a:spcPct val="0"/>
                </a:spcAft>
              </a:pPr>
              <a:endParaRPr lang="en-US" b="1">
                <a:solidFill>
                  <a:srgbClr val="FF0000"/>
                </a:solidFill>
              </a:endParaRPr>
            </a:p>
          </p:txBody>
        </p:sp>
      </p:grpSp>
      <p:sp>
        <p:nvSpPr>
          <p:cNvPr id="2" name="Прямоугольник 1"/>
          <p:cNvSpPr/>
          <p:nvPr/>
        </p:nvSpPr>
        <p:spPr>
          <a:xfrm>
            <a:off x="367138" y="62229"/>
            <a:ext cx="10720435" cy="646331"/>
          </a:xfrm>
          <a:prstGeom prst="rect">
            <a:avLst/>
          </a:prstGeom>
        </p:spPr>
        <p:txBody>
          <a:bodyPr wrap="none">
            <a:spAutoFit/>
          </a:bodyPr>
          <a:lstStyle/>
          <a:p>
            <a:r>
              <a:rPr lang="ru-RU" sz="3600" dirty="0">
                <a:solidFill>
                  <a:schemeClr val="bg1"/>
                </a:solidFill>
                <a:latin typeface="+mj-lt"/>
              </a:rPr>
              <a:t>Общие задачи управления групповой политикой </a:t>
            </a:r>
          </a:p>
        </p:txBody>
      </p:sp>
      <p:grpSp>
        <p:nvGrpSpPr>
          <p:cNvPr id="4" name="Группа 3"/>
          <p:cNvGrpSpPr/>
          <p:nvPr/>
        </p:nvGrpSpPr>
        <p:grpSpPr>
          <a:xfrm>
            <a:off x="1534573" y="2872994"/>
            <a:ext cx="1690761" cy="1279075"/>
            <a:chOff x="534561" y="2523996"/>
            <a:chExt cx="1690761" cy="1279075"/>
          </a:xfrm>
        </p:grpSpPr>
        <p:sp>
          <p:nvSpPr>
            <p:cNvPr id="42" name="Овал 41"/>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43"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amp;Kcy;&amp;acy;&amp;rcy;&amp;tcy;&amp;icy;&amp;ncy;&amp;kcy;&amp;icy; &amp;pcy;&amp;ocy; &amp;zcy;&amp;acy;&amp;pcy;&amp;rcy;&amp;ocy;&amp;scy;&amp;ucy; pap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Группа 44"/>
          <p:cNvGrpSpPr/>
          <p:nvPr/>
        </p:nvGrpSpPr>
        <p:grpSpPr>
          <a:xfrm>
            <a:off x="8620731" y="2859441"/>
            <a:ext cx="1690761" cy="1279075"/>
            <a:chOff x="534561" y="2523996"/>
            <a:chExt cx="1690761" cy="1279075"/>
          </a:xfrm>
        </p:grpSpPr>
        <p:sp>
          <p:nvSpPr>
            <p:cNvPr id="46" name="Овал 45"/>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47"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amp;Kcy;&amp;acy;&amp;rcy;&amp;tcy;&amp;icy;&amp;ncy;&amp;kcy;&amp;icy; &amp;pcy;&amp;ocy; &amp;zcy;&amp;acy;&amp;pcy;&amp;rcy;&amp;ocy;&amp;scy;&amp;ucy; pap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Группа 48"/>
          <p:cNvGrpSpPr/>
          <p:nvPr/>
        </p:nvGrpSpPr>
        <p:grpSpPr>
          <a:xfrm>
            <a:off x="9130539" y="5093230"/>
            <a:ext cx="1690761" cy="1279075"/>
            <a:chOff x="534561" y="2523996"/>
            <a:chExt cx="1690761" cy="1279075"/>
          </a:xfrm>
        </p:grpSpPr>
        <p:sp>
          <p:nvSpPr>
            <p:cNvPr id="50" name="Овал 49"/>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51"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amp;Kcy;&amp;acy;&amp;rcy;&amp;tcy;&amp;icy;&amp;ncy;&amp;kcy;&amp;icy; &amp;pcy;&amp;ocy; &amp;zcy;&amp;acy;&amp;pcy;&amp;rcy;&amp;ocy;&amp;scy;&amp;ucy; pap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Группа 52"/>
          <p:cNvGrpSpPr/>
          <p:nvPr/>
        </p:nvGrpSpPr>
        <p:grpSpPr>
          <a:xfrm>
            <a:off x="6655295" y="4789503"/>
            <a:ext cx="894752" cy="637344"/>
            <a:chOff x="534561" y="2523996"/>
            <a:chExt cx="1690761" cy="1279075"/>
          </a:xfrm>
        </p:grpSpPr>
        <p:sp>
          <p:nvSpPr>
            <p:cNvPr id="54" name="Овал 53"/>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55" name="Picture 2" descr="&amp;Kcy;&amp;acy;&amp;rcy;&amp;tcy;&amp;icy;&amp;ncy;&amp;kcy;&amp;icy; &amp;pcy;&amp;ocy; &amp;zcy;&amp;acy;&amp;pcy;&amp;rcy;&amp;ocy;&amp;scy;&amp;ucy; user gro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amp;Kcy;&amp;acy;&amp;rcy;&amp;tcy;&amp;icy;&amp;ncy;&amp;kcy;&amp;icy; &amp;pcy;&amp;ocy; &amp;zcy;&amp;acy;&amp;pcy;&amp;rcy;&amp;ocy;&amp;scy;&amp;ucy; pap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Группа 56"/>
          <p:cNvGrpSpPr/>
          <p:nvPr/>
        </p:nvGrpSpPr>
        <p:grpSpPr>
          <a:xfrm>
            <a:off x="1615170" y="4973334"/>
            <a:ext cx="1690761" cy="1279075"/>
            <a:chOff x="534561" y="2523996"/>
            <a:chExt cx="1690761" cy="1279075"/>
          </a:xfrm>
        </p:grpSpPr>
        <p:sp>
          <p:nvSpPr>
            <p:cNvPr id="58" name="Овал 57"/>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59"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amp;Kcy;&amp;acy;&amp;rcy;&amp;tcy;&amp;icy;&amp;ncy;&amp;kcy;&amp;icy; &amp;pcy;&amp;ocy; &amp;zcy;&amp;acy;&amp;pcy;&amp;rcy;&amp;ocy;&amp;scy;&amp;ucy; pap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Группа 60"/>
          <p:cNvGrpSpPr/>
          <p:nvPr/>
        </p:nvGrpSpPr>
        <p:grpSpPr>
          <a:xfrm>
            <a:off x="4088315" y="4919250"/>
            <a:ext cx="1690761" cy="1279075"/>
            <a:chOff x="534561" y="2523996"/>
            <a:chExt cx="1690761" cy="1279075"/>
          </a:xfrm>
        </p:grpSpPr>
        <p:sp>
          <p:nvSpPr>
            <p:cNvPr id="62" name="Овал 61"/>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63"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amp;Kcy;&amp;acy;&amp;rcy;&amp;tcy;&amp;icy;&amp;ncy;&amp;kcy;&amp;icy; &amp;pcy;&amp;ocy; &amp;zcy;&amp;acy;&amp;pcy;&amp;rcy;&amp;ocy;&amp;scy;&amp;ucy; pap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029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скругленные противолежащие углы 8"/>
          <p:cNvSpPr/>
          <p:nvPr/>
        </p:nvSpPr>
        <p:spPr>
          <a:xfrm>
            <a:off x="7805258" y="2369597"/>
            <a:ext cx="4159198" cy="2148841"/>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p:cNvSpPr txBox="1">
            <a:spLocks/>
          </p:cNvSpPr>
          <p:nvPr/>
        </p:nvSpPr>
        <p:spPr>
          <a:xfrm>
            <a:off x="329746" y="130626"/>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Что такое </a:t>
            </a:r>
            <a:r>
              <a:rPr lang="en-US" sz="3600" dirty="0">
                <a:solidFill>
                  <a:schemeClr val="bg1"/>
                </a:solidFill>
              </a:rPr>
              <a:t>WMI</a:t>
            </a:r>
            <a:r>
              <a:rPr lang="ru-RU" sz="3600" dirty="0">
                <a:solidFill>
                  <a:schemeClr val="bg1"/>
                </a:solidFill>
              </a:rPr>
              <a:t>-фильтры</a:t>
            </a:r>
            <a:r>
              <a:rPr lang="en-US" sz="3600" dirty="0">
                <a:solidFill>
                  <a:schemeClr val="bg1"/>
                </a:solidFill>
              </a:rPr>
              <a:t>?</a:t>
            </a:r>
          </a:p>
        </p:txBody>
      </p:sp>
      <p:pic>
        <p:nvPicPr>
          <p:cNvPr id="3" name="Picture 2" descr="The slide shows a screenshot of the WMI Filter dialog box in which a query has been creat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46" y="1280159"/>
            <a:ext cx="7369587" cy="518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7699333" y="1732641"/>
            <a:ext cx="4184537"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Демонстрация</a:t>
            </a:r>
            <a:r>
              <a:rPr lang="en-US" sz="1800" b="1" dirty="0">
                <a:solidFill>
                  <a:srgbClr val="C00000"/>
                </a:solidFill>
              </a:rPr>
              <a:t>:</a:t>
            </a:r>
            <a:r>
              <a:rPr lang="ru-RU" sz="1800" b="1" dirty="0">
                <a:solidFill>
                  <a:srgbClr val="C00000"/>
                </a:solidFill>
              </a:rPr>
              <a:t> процесс фильтрации</a:t>
            </a:r>
            <a:endParaRPr lang="en-US" sz="1800" b="1" dirty="0">
              <a:solidFill>
                <a:srgbClr val="C00000"/>
              </a:solidFill>
            </a:endParaRPr>
          </a:p>
        </p:txBody>
      </p:sp>
      <p:sp>
        <p:nvSpPr>
          <p:cNvPr id="8" name="Content Placeholder 2"/>
          <p:cNvSpPr txBox="1">
            <a:spLocks/>
          </p:cNvSpPr>
          <p:nvPr/>
        </p:nvSpPr>
        <p:spPr bwMode="auto">
          <a:xfrm>
            <a:off x="7969765" y="2614033"/>
            <a:ext cx="4085376" cy="2064647"/>
          </a:xfrm>
          <a:prstGeom prst="rect">
            <a:avLst/>
          </a:prstGeom>
          <a:noFill/>
          <a:ln>
            <a:noFill/>
          </a:ln>
          <a:extLst/>
        </p:spPr>
        <p:txBody>
          <a:bodyPr lIns="0" tIns="0" rIns="0" bIns="0"/>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eaLnBrk="0" hangingPunct="0">
              <a:lnSpc>
                <a:spcPct val="90000"/>
              </a:lnSpc>
              <a:spcBef>
                <a:spcPct val="70000"/>
              </a:spcBef>
              <a:buClr>
                <a:srgbClr val="006699"/>
              </a:buClr>
              <a:buNone/>
              <a:defRPr/>
            </a:pPr>
            <a:r>
              <a:rPr lang="ru-RU" sz="1600" kern="0" dirty="0">
                <a:solidFill>
                  <a:srgbClr val="000000"/>
                </a:solidFill>
                <a:latin typeface="Arial" panose="020B0604020202020204" pitchFamily="34" charset="0"/>
                <a:cs typeface="Arial" panose="020B0604020202020204" pitchFamily="34" charset="0"/>
              </a:rPr>
              <a:t>В данной демонстрации, Вы увидите как</a:t>
            </a:r>
            <a:r>
              <a:rPr lang="en-US" sz="1600" kern="0" dirty="0">
                <a:solidFill>
                  <a:srgbClr val="000000"/>
                </a:solidFill>
                <a:latin typeface="Arial" panose="020B0604020202020204" pitchFamily="34" charset="0"/>
                <a:cs typeface="Arial" panose="020B0604020202020204" pitchFamily="34" charset="0"/>
              </a:rPr>
              <a:t>:</a:t>
            </a:r>
          </a:p>
          <a:p>
            <a:pPr lvl="0" eaLnBrk="0" hangingPunct="0">
              <a:lnSpc>
                <a:spcPct val="90000"/>
              </a:lnSpc>
              <a:spcBef>
                <a:spcPts val="800"/>
              </a:spcBef>
              <a:buClr>
                <a:srgbClr val="006699"/>
              </a:buClr>
              <a:buFont typeface="Wingdings" panose="05000000000000000000" pitchFamily="2" charset="2"/>
              <a:buChar char="Ø"/>
              <a:defRPr/>
            </a:pPr>
            <a:r>
              <a:rPr lang="ru-RU" sz="1600" dirty="0">
                <a:latin typeface="Arial" panose="020B0604020202020204" pitchFamily="34" charset="0"/>
                <a:cs typeface="Arial" panose="020B0604020202020204" pitchFamily="34" charset="0"/>
              </a:rPr>
              <a:t>приложений групповой политики с помощью фильтров групповой безопасности</a:t>
            </a:r>
          </a:p>
          <a:p>
            <a:pPr lvl="0" eaLnBrk="0" hangingPunct="0">
              <a:lnSpc>
                <a:spcPct val="90000"/>
              </a:lnSpc>
              <a:spcBef>
                <a:spcPts val="800"/>
              </a:spcBef>
              <a:buClr>
                <a:srgbClr val="006699"/>
              </a:buClr>
              <a:buFont typeface="Wingdings" panose="05000000000000000000" pitchFamily="2" charset="2"/>
              <a:buChar char="Ø"/>
              <a:defRPr/>
            </a:pPr>
            <a:r>
              <a:rPr lang="ru-RU" sz="1600" dirty="0">
                <a:latin typeface="Arial" panose="020B0604020202020204" pitchFamily="34" charset="0"/>
                <a:cs typeface="Arial" panose="020B0604020202020204" pitchFamily="34" charset="0"/>
              </a:rPr>
              <a:t>Фильтровать приложения групповой политики с помощью фильтров WMI</a:t>
            </a:r>
            <a:endParaRPr lang="en-US" sz="16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34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744"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p>
        </p:txBody>
      </p:sp>
      <p:sp>
        <p:nvSpPr>
          <p:cNvPr id="7" name="Прямоугольник 6"/>
          <p:cNvSpPr/>
          <p:nvPr/>
        </p:nvSpPr>
        <p:spPr>
          <a:xfrm>
            <a:off x="449877" y="1191494"/>
            <a:ext cx="8657837" cy="1600438"/>
          </a:xfrm>
          <a:prstGeom prst="rect">
            <a:avLst/>
          </a:prstGeom>
        </p:spPr>
        <p:txBody>
          <a:bodyPr wrap="square">
            <a:spAutoFit/>
          </a:bodyPr>
          <a:lstStyle/>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Обзор групповой политики</a:t>
            </a:r>
            <a:r>
              <a:rPr lang="en-CA"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Обработка групповой политики</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Реализация центрального хранилища для административных шаблонов</a:t>
            </a: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371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0375" y="152400"/>
            <a:ext cx="11274425"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Включение и отключение </a:t>
            </a:r>
            <a:r>
              <a:rPr lang="ru-RU" sz="3600" dirty="0" err="1">
                <a:solidFill>
                  <a:schemeClr val="bg1"/>
                </a:solidFill>
              </a:rPr>
              <a:t>GPOs</a:t>
            </a:r>
            <a:r>
              <a:rPr lang="ru-RU" sz="3600" dirty="0">
                <a:solidFill>
                  <a:schemeClr val="bg1"/>
                </a:solidFill>
              </a:rPr>
              <a:t> и GPO </a:t>
            </a:r>
            <a:r>
              <a:rPr lang="ru-RU" sz="3600" dirty="0" err="1">
                <a:solidFill>
                  <a:schemeClr val="bg1"/>
                </a:solidFill>
              </a:rPr>
              <a:t>Nodes</a:t>
            </a:r>
            <a:endParaRPr lang="ru-RU" sz="3600" dirty="0">
              <a:solidFill>
                <a:schemeClr val="bg1"/>
              </a:solidFill>
            </a:endParaRPr>
          </a:p>
        </p:txBody>
      </p:sp>
      <p:pic>
        <p:nvPicPr>
          <p:cNvPr id="3" name="Picture 2" descr="A screenshot of the Group Policy Management console and a view of the Details pane for a GPO is display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925" y="1191081"/>
            <a:ext cx="79438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271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8602" y="145141"/>
            <a:ext cx="10210347"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Процесс </a:t>
            </a:r>
            <a:r>
              <a:rPr lang="en-US" sz="3600" dirty="0">
                <a:solidFill>
                  <a:schemeClr val="bg1"/>
                </a:solidFill>
              </a:rPr>
              <a:t>Loopback</a:t>
            </a:r>
            <a:r>
              <a:rPr lang="ru-RU" sz="3600" dirty="0">
                <a:solidFill>
                  <a:schemeClr val="bg1"/>
                </a:solidFill>
              </a:rPr>
              <a:t>-политики</a:t>
            </a:r>
            <a:endParaRPr lang="en-US" sz="3600" dirty="0">
              <a:solidFill>
                <a:schemeClr val="bg1"/>
              </a:solidFill>
            </a:endParaRPr>
          </a:p>
        </p:txBody>
      </p:sp>
      <p:pic>
        <p:nvPicPr>
          <p:cNvPr id="5" name="Picture 2" descr="A screenshot of the group policy setting that enables loopback processing is show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740" y="1024114"/>
            <a:ext cx="7927809" cy="565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558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1325" y="123823"/>
            <a:ext cx="11586482"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Медленные каналы и отсоединенные системы</a:t>
            </a:r>
            <a:endParaRPr lang="en-US" sz="3600" dirty="0">
              <a:solidFill>
                <a:schemeClr val="bg1"/>
              </a:solidFill>
            </a:endParaRPr>
          </a:p>
        </p:txBody>
      </p:sp>
      <p:pic>
        <p:nvPicPr>
          <p:cNvPr id="3" name="Picture 2" descr="A screenshot displays the Configure Group Policy slow link detection se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1110745"/>
            <a:ext cx="7181850" cy="546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83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802" y="0"/>
            <a:ext cx="11151527"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300" dirty="0">
                <a:solidFill>
                  <a:schemeClr val="bg1"/>
                </a:solidFill>
              </a:rPr>
              <a:t>Занятие</a:t>
            </a:r>
            <a:r>
              <a:rPr lang="en-US" sz="3300" dirty="0">
                <a:solidFill>
                  <a:schemeClr val="bg1"/>
                </a:solidFill>
              </a:rPr>
              <a:t> 4</a:t>
            </a:r>
            <a:r>
              <a:rPr lang="ru-RU" sz="3300" dirty="0">
                <a:solidFill>
                  <a:schemeClr val="bg1"/>
                </a:solidFill>
              </a:rPr>
              <a:t>.</a:t>
            </a:r>
            <a:r>
              <a:rPr lang="en-US" sz="3300" dirty="0">
                <a:solidFill>
                  <a:schemeClr val="bg1"/>
                </a:solidFill>
              </a:rPr>
              <a:t> </a:t>
            </a:r>
            <a:r>
              <a:rPr lang="ru-RU" sz="3300" dirty="0">
                <a:solidFill>
                  <a:schemeClr val="bg1"/>
                </a:solidFill>
              </a:rPr>
              <a:t>Поиск и устранение неисправностей приложений </a:t>
            </a:r>
            <a:r>
              <a:rPr lang="en-US" sz="3300" dirty="0">
                <a:solidFill>
                  <a:schemeClr val="bg1"/>
                </a:solidFill>
              </a:rPr>
              <a:t>GPOs</a:t>
            </a:r>
          </a:p>
        </p:txBody>
      </p:sp>
      <p:sp>
        <p:nvSpPr>
          <p:cNvPr id="3" name="Text Placeholder 2"/>
          <p:cNvSpPr txBox="1">
            <a:spLocks/>
          </p:cNvSpPr>
          <p:nvPr/>
        </p:nvSpPr>
        <p:spPr>
          <a:xfrm>
            <a:off x="387801" y="1219997"/>
            <a:ext cx="8716441" cy="3381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a:t>
            </a:r>
            <a:r>
              <a:rPr lang="ru-RU" sz="2200" dirty="0" err="1">
                <a:latin typeface="Arial" panose="020B0604020202020204" pitchFamily="34" charset="0"/>
                <a:cs typeface="Arial" panose="020B0604020202020204" pitchFamily="34" charset="0"/>
              </a:rPr>
              <a:t>RSoP</a:t>
            </a:r>
            <a:r>
              <a:rPr lang="ru-RU" sz="2200" dirty="0">
                <a:latin typeface="Arial" panose="020B0604020202020204" pitchFamily="34" charset="0"/>
                <a:cs typeface="Arial" panose="020B0604020202020204" pitchFamily="34" charset="0"/>
              </a:rPr>
              <a:t>?</a:t>
            </a:r>
          </a:p>
          <a:p>
            <a:pPr marL="447675" indent="-447675">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Генерация отчетов </a:t>
            </a:r>
            <a:r>
              <a:rPr lang="ru-RU" sz="2200" dirty="0" err="1">
                <a:latin typeface="Arial" panose="020B0604020202020204" pitchFamily="34" charset="0"/>
                <a:cs typeface="Arial" panose="020B0604020202020204" pitchFamily="34" charset="0"/>
              </a:rPr>
              <a:t>RSoP</a:t>
            </a:r>
            <a:endParaRPr lang="ru-RU" sz="2200" dirty="0">
              <a:latin typeface="Arial" panose="020B0604020202020204" pitchFamily="34" charset="0"/>
              <a:cs typeface="Arial" panose="020B0604020202020204" pitchFamily="34" charset="0"/>
            </a:endParaRPr>
          </a:p>
          <a:p>
            <a:pPr marL="447675" indent="-447675">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Изучение журнала событий политики</a:t>
            </a:r>
          </a:p>
        </p:txBody>
      </p:sp>
    </p:spTree>
    <p:extLst>
      <p:ext uri="{BB962C8B-B14F-4D97-AF65-F5344CB8AC3E}">
        <p14:creationId xmlns:p14="http://schemas.microsoft.com/office/powerpoint/2010/main" val="400271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1069" y="126370"/>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Что такое </a:t>
            </a:r>
            <a:r>
              <a:rPr lang="en-US" sz="3600" dirty="0" err="1">
                <a:solidFill>
                  <a:schemeClr val="bg1"/>
                </a:solidFill>
              </a:rPr>
              <a:t>RSoP</a:t>
            </a:r>
            <a:r>
              <a:rPr lang="en-US" sz="3600" dirty="0">
                <a:solidFill>
                  <a:schemeClr val="bg1"/>
                </a:solidFill>
              </a:rPr>
              <a:t>?</a:t>
            </a:r>
          </a:p>
        </p:txBody>
      </p:sp>
      <p:sp>
        <p:nvSpPr>
          <p:cNvPr id="3" name="Content Placeholder 2"/>
          <p:cNvSpPr txBox="1">
            <a:spLocks/>
          </p:cNvSpPr>
          <p:nvPr/>
        </p:nvSpPr>
        <p:spPr>
          <a:xfrm>
            <a:off x="-93837" y="1069085"/>
            <a:ext cx="8140212" cy="681099"/>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lgn="ctr">
              <a:lnSpc>
                <a:spcPct val="90000"/>
              </a:lnSpc>
              <a:spcBef>
                <a:spcPct val="70000"/>
              </a:spcBef>
              <a:buClr>
                <a:srgbClr val="006699"/>
              </a:buClr>
              <a:buNone/>
            </a:pPr>
            <a:r>
              <a:rPr lang="ru-RU" sz="1800" b="1" dirty="0" err="1"/>
              <a:t>Windows</a:t>
            </a:r>
            <a:r>
              <a:rPr lang="ru-RU" sz="1800" b="1" dirty="0"/>
              <a:t> </a:t>
            </a:r>
            <a:r>
              <a:rPr lang="ru-RU" sz="1800" b="1" dirty="0" err="1"/>
              <a:t>Server</a:t>
            </a:r>
            <a:r>
              <a:rPr lang="ru-RU" sz="1800" b="1" dirty="0"/>
              <a:t> 2012 предоставляет следующие средства для выполнения анализа </a:t>
            </a:r>
            <a:r>
              <a:rPr lang="ru-RU" sz="1800" b="1" dirty="0" err="1"/>
              <a:t>RSoP</a:t>
            </a:r>
            <a:r>
              <a:rPr lang="ru-RU" sz="1800" b="1" dirty="0"/>
              <a:t>:</a:t>
            </a:r>
            <a:endParaRPr lang="en-GB" sz="1800" b="1" kern="0" dirty="0">
              <a:solidFill>
                <a:srgbClr val="000000"/>
              </a:solidFill>
            </a:endParaRPr>
          </a:p>
        </p:txBody>
      </p:sp>
      <p:sp>
        <p:nvSpPr>
          <p:cNvPr id="52" name="Title 1"/>
          <p:cNvSpPr txBox="1">
            <a:spLocks/>
          </p:cNvSpPr>
          <p:nvPr/>
        </p:nvSpPr>
        <p:spPr>
          <a:xfrm>
            <a:off x="7782150" y="1798694"/>
            <a:ext cx="4992475" cy="5328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Генерация </a:t>
            </a:r>
            <a:r>
              <a:rPr lang="en-US" sz="1800" b="1" dirty="0" err="1">
                <a:solidFill>
                  <a:srgbClr val="C00000"/>
                </a:solidFill>
              </a:rPr>
              <a:t>RSoP</a:t>
            </a:r>
            <a:r>
              <a:rPr lang="ru-RU" sz="1800" b="1" dirty="0">
                <a:solidFill>
                  <a:srgbClr val="C00000"/>
                </a:solidFill>
              </a:rPr>
              <a:t>-отчетов</a:t>
            </a:r>
            <a:endParaRPr lang="en-US" sz="1800" b="1" dirty="0">
              <a:solidFill>
                <a:srgbClr val="C00000"/>
              </a:solidFill>
            </a:endParaRPr>
          </a:p>
        </p:txBody>
      </p:sp>
      <p:pic>
        <p:nvPicPr>
          <p:cNvPr id="53" name="Picture 2" descr="A screenshot of the Group Policy Results too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047" y="2233234"/>
            <a:ext cx="5673385" cy="383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0" name="Группа 79"/>
          <p:cNvGrpSpPr/>
          <p:nvPr/>
        </p:nvGrpSpPr>
        <p:grpSpPr>
          <a:xfrm>
            <a:off x="506611" y="1776420"/>
            <a:ext cx="5785657" cy="4309799"/>
            <a:chOff x="506611" y="1776420"/>
            <a:chExt cx="5785657" cy="4309799"/>
          </a:xfrm>
        </p:grpSpPr>
        <p:pic>
          <p:nvPicPr>
            <p:cNvPr id="74" name="Picture 34" descr="EndUser_Cisco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5731" y="4679191"/>
              <a:ext cx="792419" cy="9898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5" descr="An illustration of the various GPOs being applied to a user/computer in a given OU."/>
            <p:cNvGrpSpPr/>
            <p:nvPr/>
          </p:nvGrpSpPr>
          <p:grpSpPr>
            <a:xfrm>
              <a:off x="628154" y="2142108"/>
              <a:ext cx="5664114" cy="3944111"/>
              <a:chOff x="2582543" y="1684423"/>
              <a:chExt cx="6059136" cy="4358255"/>
            </a:xfrm>
          </p:grpSpPr>
          <p:grpSp>
            <p:nvGrpSpPr>
              <p:cNvPr id="5" name="Group 6" descr="An illustration of the various GPOs being applied to a user/computer in a given OU."/>
              <p:cNvGrpSpPr/>
              <p:nvPr/>
            </p:nvGrpSpPr>
            <p:grpSpPr>
              <a:xfrm>
                <a:off x="2582543" y="1684423"/>
                <a:ext cx="5119460" cy="4358255"/>
                <a:chOff x="1218634" y="316522"/>
                <a:chExt cx="6756209" cy="5751637"/>
              </a:xfrm>
            </p:grpSpPr>
            <p:sp>
              <p:nvSpPr>
                <p:cNvPr id="34" name="Line 32"/>
                <p:cNvSpPr>
                  <a:spLocks noChangeShapeType="1"/>
                </p:cNvSpPr>
                <p:nvPr/>
              </p:nvSpPr>
              <p:spPr bwMode="auto">
                <a:xfrm flipV="1">
                  <a:off x="7449933" y="5046813"/>
                  <a:ext cx="524910" cy="532048"/>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pPr lvl="0">
                    <a:defRPr/>
                  </a:pPr>
                  <a:endParaRPr lang="en-US" sz="1600" kern="0" dirty="0">
                    <a:solidFill>
                      <a:srgbClr val="000000"/>
                    </a:solidFill>
                    <a:latin typeface="Segoe UI" pitchFamily="34" charset="0"/>
                    <a:ea typeface="Segoe UI" pitchFamily="34" charset="0"/>
                    <a:cs typeface="Segoe UI" pitchFamily="34" charset="0"/>
                  </a:endParaRPr>
                </a:p>
              </p:txBody>
            </p:sp>
            <p:cxnSp>
              <p:nvCxnSpPr>
                <p:cNvPr id="8" name="Elbow Connector 9"/>
                <p:cNvCxnSpPr/>
                <p:nvPr/>
              </p:nvCxnSpPr>
              <p:spPr bwMode="auto">
                <a:xfrm>
                  <a:off x="1427366" y="1589379"/>
                  <a:ext cx="943973" cy="819821"/>
                </a:xfrm>
                <a:prstGeom prst="bentConnector3">
                  <a:avLst>
                    <a:gd name="adj1" fmla="val -825"/>
                  </a:avLst>
                </a:prstGeom>
                <a:gradFill rotWithShape="1">
                  <a:gsLst>
                    <a:gs pos="0">
                      <a:srgbClr val="E4CD9A"/>
                    </a:gs>
                    <a:gs pos="100000">
                      <a:srgbClr val="EEEFD7"/>
                    </a:gs>
                  </a:gsLst>
                  <a:lin ang="2700000" scaled="1"/>
                </a:gradFill>
                <a:ln w="19050" cap="flat" cmpd="sng" algn="ctr">
                  <a:solidFill>
                    <a:srgbClr val="FF0000"/>
                  </a:solidFill>
                  <a:prstDash val="solid"/>
                  <a:round/>
                  <a:headEnd type="none" w="med" len="med"/>
                  <a:tailEnd type="arrow"/>
                </a:ln>
                <a:effectLst/>
              </p:spPr>
            </p:cxnSp>
            <p:cxnSp>
              <p:nvCxnSpPr>
                <p:cNvPr id="9" name="Elbow Connector 10"/>
                <p:cNvCxnSpPr/>
                <p:nvPr/>
              </p:nvCxnSpPr>
              <p:spPr bwMode="auto">
                <a:xfrm>
                  <a:off x="2797413" y="2623313"/>
                  <a:ext cx="943973" cy="819821"/>
                </a:xfrm>
                <a:prstGeom prst="bentConnector3">
                  <a:avLst>
                    <a:gd name="adj1" fmla="val -825"/>
                  </a:avLst>
                </a:prstGeom>
                <a:gradFill rotWithShape="1">
                  <a:gsLst>
                    <a:gs pos="0">
                      <a:srgbClr val="E4CD9A"/>
                    </a:gs>
                    <a:gs pos="100000">
                      <a:srgbClr val="EEEFD7"/>
                    </a:gs>
                  </a:gsLst>
                  <a:lin ang="2700000" scaled="1"/>
                </a:gradFill>
                <a:ln w="19050" cap="flat" cmpd="sng" algn="ctr">
                  <a:solidFill>
                    <a:srgbClr val="FF0000"/>
                  </a:solidFill>
                  <a:prstDash val="solid"/>
                  <a:round/>
                  <a:headEnd type="none" w="med" len="med"/>
                  <a:tailEnd type="arrow"/>
                </a:ln>
                <a:effectLst/>
              </p:spPr>
            </p:cxnSp>
            <p:cxnSp>
              <p:nvCxnSpPr>
                <p:cNvPr id="10" name="Elbow Connector 11"/>
                <p:cNvCxnSpPr/>
                <p:nvPr/>
              </p:nvCxnSpPr>
              <p:spPr bwMode="auto">
                <a:xfrm>
                  <a:off x="3741386" y="3945427"/>
                  <a:ext cx="943973" cy="819821"/>
                </a:xfrm>
                <a:prstGeom prst="bentConnector3">
                  <a:avLst>
                    <a:gd name="adj1" fmla="val -825"/>
                  </a:avLst>
                </a:prstGeom>
                <a:gradFill rotWithShape="1">
                  <a:gsLst>
                    <a:gs pos="0">
                      <a:srgbClr val="E4CD9A"/>
                    </a:gs>
                    <a:gs pos="100000">
                      <a:srgbClr val="EEEFD7"/>
                    </a:gs>
                  </a:gsLst>
                  <a:lin ang="2700000" scaled="1"/>
                </a:gradFill>
                <a:ln w="19050" cap="flat" cmpd="sng" algn="ctr">
                  <a:solidFill>
                    <a:srgbClr val="FF0000"/>
                  </a:solidFill>
                  <a:prstDash val="solid"/>
                  <a:round/>
                  <a:headEnd type="none" w="med" len="med"/>
                  <a:tailEnd type="arrow"/>
                </a:ln>
                <a:effectLst/>
              </p:spPr>
            </p:cxnSp>
            <p:cxnSp>
              <p:nvCxnSpPr>
                <p:cNvPr id="11" name="Elbow Connector 12"/>
                <p:cNvCxnSpPr/>
                <p:nvPr/>
              </p:nvCxnSpPr>
              <p:spPr bwMode="auto">
                <a:xfrm rot="16200000" flipH="1">
                  <a:off x="4610304" y="5058069"/>
                  <a:ext cx="701589" cy="439189"/>
                </a:xfrm>
                <a:prstGeom prst="bentConnector3">
                  <a:avLst>
                    <a:gd name="adj1" fmla="val 100285"/>
                  </a:avLst>
                </a:prstGeom>
                <a:gradFill rotWithShape="1">
                  <a:gsLst>
                    <a:gs pos="0">
                      <a:srgbClr val="E4CD9A"/>
                    </a:gs>
                    <a:gs pos="100000">
                      <a:srgbClr val="EEEFD7"/>
                    </a:gs>
                  </a:gsLst>
                  <a:lin ang="2700000" scaled="1"/>
                </a:gradFill>
                <a:ln w="19050" cap="flat" cmpd="sng" algn="ctr">
                  <a:solidFill>
                    <a:srgbClr val="FF0000"/>
                  </a:solidFill>
                  <a:prstDash val="solid"/>
                  <a:round/>
                  <a:headEnd type="none" w="med" len="med"/>
                  <a:tailEnd type="arrow"/>
                </a:ln>
                <a:effectLst/>
              </p:spPr>
            </p:cxnSp>
            <p:sp>
              <p:nvSpPr>
                <p:cNvPr id="12" name="Line 43"/>
                <p:cNvSpPr>
                  <a:spLocks noChangeShapeType="1"/>
                </p:cNvSpPr>
                <p:nvPr/>
              </p:nvSpPr>
              <p:spPr bwMode="auto">
                <a:xfrm flipH="1" flipV="1">
                  <a:off x="4909842" y="4771733"/>
                  <a:ext cx="1114192" cy="783386"/>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Lst>
              </p:spPr>
              <p:txBody>
                <a:bodyPr wrap="none" anchor="ctr"/>
                <a:lstStyle/>
                <a:p>
                  <a:pPr lvl="0">
                    <a:defRPr/>
                  </a:pPr>
                  <a:endParaRPr lang="en-US" sz="1600" kern="0">
                    <a:solidFill>
                      <a:srgbClr val="000000"/>
                    </a:solidFill>
                    <a:latin typeface="Segoe UI" pitchFamily="34" charset="0"/>
                    <a:ea typeface="Segoe UI" pitchFamily="34" charset="0"/>
                    <a:cs typeface="Segoe UI" pitchFamily="34" charset="0"/>
                  </a:endParaRPr>
                </a:p>
              </p:txBody>
            </p:sp>
            <p:sp>
              <p:nvSpPr>
                <p:cNvPr id="13" name="Line 33"/>
                <p:cNvSpPr>
                  <a:spLocks noChangeShapeType="1"/>
                </p:cNvSpPr>
                <p:nvPr/>
              </p:nvSpPr>
              <p:spPr bwMode="auto">
                <a:xfrm>
                  <a:off x="4186656" y="3663107"/>
                  <a:ext cx="2368791" cy="604800"/>
                </a:xfrm>
                <a:prstGeom prst="line">
                  <a:avLst/>
                </a:prstGeom>
                <a:noFill/>
                <a:ln w="19050" cap="rnd">
                  <a:solidFill>
                    <a:srgbClr val="FF0000"/>
                  </a:solidFill>
                  <a:prstDash val="sysDot"/>
                  <a:round/>
                  <a:headEnd/>
                  <a:tailEnd/>
                </a:ln>
                <a:effectLst/>
                <a:extLst>
                  <a:ext uri="{909E8E84-426E-40DD-AFC4-6F175D3DCCD1}">
                    <a14:hiddenFill xmlns:a14="http://schemas.microsoft.com/office/drawing/2010/main">
                      <a:noFill/>
                    </a14:hiddenFill>
                  </a:ext>
                </a:extLst>
              </p:spPr>
              <p:txBody>
                <a:bodyPr wrap="none" anchor="ctr"/>
                <a:lstStyle/>
                <a:p>
                  <a:pPr lvl="0">
                    <a:defRPr/>
                  </a:pPr>
                  <a:endParaRPr lang="en-US" sz="1600" kern="0">
                    <a:solidFill>
                      <a:srgbClr val="000000"/>
                    </a:solidFill>
                    <a:latin typeface="Segoe UI" pitchFamily="34" charset="0"/>
                    <a:ea typeface="Segoe UI" pitchFamily="34" charset="0"/>
                    <a:cs typeface="Segoe UI" pitchFamily="34" charset="0"/>
                  </a:endParaRPr>
                </a:p>
              </p:txBody>
            </p:sp>
            <p:sp>
              <p:nvSpPr>
                <p:cNvPr id="14" name="Line 33"/>
                <p:cNvSpPr>
                  <a:spLocks noChangeShapeType="1"/>
                </p:cNvSpPr>
                <p:nvPr/>
              </p:nvSpPr>
              <p:spPr bwMode="auto">
                <a:xfrm flipV="1">
                  <a:off x="4115468" y="3168331"/>
                  <a:ext cx="2439979" cy="310183"/>
                </a:xfrm>
                <a:prstGeom prst="line">
                  <a:avLst/>
                </a:prstGeom>
                <a:noFill/>
                <a:ln w="19050" cap="rnd">
                  <a:solidFill>
                    <a:srgbClr val="FF0000"/>
                  </a:solidFill>
                  <a:prstDash val="sysDot"/>
                  <a:round/>
                  <a:headEnd/>
                  <a:tailEnd/>
                </a:ln>
                <a:effectLst/>
                <a:extLst>
                  <a:ext uri="{909E8E84-426E-40DD-AFC4-6F175D3DCCD1}">
                    <a14:hiddenFill xmlns:a14="http://schemas.microsoft.com/office/drawing/2010/main">
                      <a:noFill/>
                    </a14:hiddenFill>
                  </a:ext>
                </a:extLst>
              </p:spPr>
              <p:txBody>
                <a:bodyPr wrap="none" anchor="ctr"/>
                <a:lstStyle/>
                <a:p>
                  <a:pPr lvl="0">
                    <a:defRPr/>
                  </a:pPr>
                  <a:endParaRPr lang="en-US" sz="1600" kern="0">
                    <a:solidFill>
                      <a:srgbClr val="000000"/>
                    </a:solidFill>
                    <a:latin typeface="Segoe UI" pitchFamily="34" charset="0"/>
                    <a:ea typeface="Segoe UI" pitchFamily="34" charset="0"/>
                    <a:cs typeface="Segoe UI" pitchFamily="34" charset="0"/>
                  </a:endParaRPr>
                </a:p>
              </p:txBody>
            </p:sp>
            <p:sp>
              <p:nvSpPr>
                <p:cNvPr id="15" name="Line 34"/>
                <p:cNvSpPr>
                  <a:spLocks noChangeShapeType="1"/>
                </p:cNvSpPr>
                <p:nvPr/>
              </p:nvSpPr>
              <p:spPr bwMode="auto">
                <a:xfrm>
                  <a:off x="2292341" y="1589381"/>
                  <a:ext cx="2546654" cy="306912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Lst>
              </p:spPr>
              <p:txBody>
                <a:bodyPr wrap="none" anchor="ctr"/>
                <a:lstStyle/>
                <a:p>
                  <a:pPr lvl="0">
                    <a:defRPr/>
                  </a:pPr>
                  <a:endParaRPr lang="en-US" sz="1600" kern="0">
                    <a:solidFill>
                      <a:srgbClr val="000000"/>
                    </a:solidFill>
                    <a:latin typeface="Segoe UI" pitchFamily="34" charset="0"/>
                    <a:ea typeface="Segoe UI" pitchFamily="34" charset="0"/>
                    <a:cs typeface="Segoe UI" pitchFamily="34" charset="0"/>
                  </a:endParaRPr>
                </a:p>
              </p:txBody>
            </p:sp>
            <p:sp>
              <p:nvSpPr>
                <p:cNvPr id="16" name="Line 35"/>
                <p:cNvSpPr>
                  <a:spLocks noChangeShapeType="1"/>
                </p:cNvSpPr>
                <p:nvPr/>
              </p:nvSpPr>
              <p:spPr bwMode="auto">
                <a:xfrm>
                  <a:off x="3633660" y="2206032"/>
                  <a:ext cx="2948676" cy="150"/>
                </a:xfrm>
                <a:prstGeom prst="line">
                  <a:avLst/>
                </a:prstGeom>
                <a:noFill/>
                <a:ln w="19050" cap="rnd">
                  <a:solidFill>
                    <a:srgbClr val="FF0000"/>
                  </a:solidFill>
                  <a:prstDash val="sysDot"/>
                  <a:round/>
                  <a:headEnd/>
                  <a:tailEnd/>
                </a:ln>
                <a:effectLst/>
                <a:extLst>
                  <a:ext uri="{909E8E84-426E-40DD-AFC4-6F175D3DCCD1}">
                    <a14:hiddenFill xmlns:a14="http://schemas.microsoft.com/office/drawing/2010/main">
                      <a:noFill/>
                    </a14:hiddenFill>
                  </a:ext>
                </a:extLst>
              </p:spPr>
              <p:txBody>
                <a:bodyPr wrap="none" anchor="ctr"/>
                <a:lstStyle/>
                <a:p>
                  <a:pPr lvl="0">
                    <a:defRPr/>
                  </a:pPr>
                  <a:endParaRPr lang="en-US" sz="1600" kern="0">
                    <a:solidFill>
                      <a:srgbClr val="000000"/>
                    </a:solidFill>
                    <a:latin typeface="Segoe UI" pitchFamily="34" charset="0"/>
                    <a:ea typeface="Segoe UI" pitchFamily="34" charset="0"/>
                    <a:cs typeface="Segoe UI" pitchFamily="34" charset="0"/>
                  </a:endParaRPr>
                </a:p>
              </p:txBody>
            </p:sp>
            <p:grpSp>
              <p:nvGrpSpPr>
                <p:cNvPr id="17" name="Group 36"/>
                <p:cNvGrpSpPr>
                  <a:grpSpLocks/>
                </p:cNvGrpSpPr>
                <p:nvPr/>
              </p:nvGrpSpPr>
              <p:grpSpPr bwMode="auto">
                <a:xfrm>
                  <a:off x="2371331" y="2067549"/>
                  <a:ext cx="1461998" cy="624468"/>
                  <a:chOff x="2006" y="983"/>
                  <a:chExt cx="1080" cy="467"/>
                </a:xfrm>
                <a:effectLst/>
              </p:grpSpPr>
              <p:sp>
                <p:nvSpPr>
                  <p:cNvPr id="50" name="Oval 37"/>
                  <p:cNvSpPr>
                    <a:spLocks noChangeArrowheads="1"/>
                  </p:cNvSpPr>
                  <p:nvPr/>
                </p:nvSpPr>
                <p:spPr bwMode="auto">
                  <a:xfrm>
                    <a:off x="2006" y="983"/>
                    <a:ext cx="1050" cy="467"/>
                  </a:xfrm>
                  <a:prstGeom prst="ellipse">
                    <a:avLst/>
                  </a:prstGeom>
                  <a:solidFill>
                    <a:srgbClr val="FFFFFF"/>
                  </a:solidFill>
                  <a:ln w="9525" algn="ctr">
                    <a:solidFill>
                      <a:srgbClr val="000000"/>
                    </a:solidFill>
                    <a:round/>
                    <a:headEnd/>
                    <a:tailEnd/>
                  </a:ln>
                  <a:extLst/>
                </p:spPr>
                <p:txBody>
                  <a:bodyPr wrap="none" anchor="ctr"/>
                  <a:lstStyle/>
                  <a:p>
                    <a:pPr lvl="0">
                      <a:defRPr/>
                    </a:pPr>
                    <a:endParaRPr lang="en-CA" sz="1600" kern="0">
                      <a:solidFill>
                        <a:srgbClr val="000000"/>
                      </a:solidFill>
                      <a:latin typeface="Segoe UI" pitchFamily="34" charset="0"/>
                      <a:ea typeface="Segoe UI" pitchFamily="34" charset="0"/>
                      <a:cs typeface="Segoe UI" pitchFamily="34" charset="0"/>
                    </a:endParaRPr>
                  </a:p>
                </p:txBody>
              </p:sp>
              <p:sp>
                <p:nvSpPr>
                  <p:cNvPr id="51" name="Rectangle 39"/>
                  <p:cNvSpPr>
                    <a:spLocks noChangeArrowheads="1"/>
                  </p:cNvSpPr>
                  <p:nvPr/>
                </p:nvSpPr>
                <p:spPr bwMode="auto">
                  <a:xfrm>
                    <a:off x="2022" y="1024"/>
                    <a:ext cx="106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0">
                      <a:defRPr/>
                    </a:pPr>
                    <a:r>
                      <a:rPr lang="ru-RU" sz="1600" kern="0" dirty="0">
                        <a:solidFill>
                          <a:srgbClr val="000000"/>
                        </a:solidFill>
                        <a:latin typeface="Segoe UI" pitchFamily="34" charset="0"/>
                        <a:ea typeface="Segoe UI" pitchFamily="34" charset="0"/>
                        <a:cs typeface="Segoe UI" pitchFamily="34" charset="0"/>
                      </a:rPr>
                      <a:t>Область</a:t>
                    </a:r>
                    <a:endParaRPr lang="en-US" sz="1600" kern="0" dirty="0">
                      <a:solidFill>
                        <a:srgbClr val="000000"/>
                      </a:solidFill>
                      <a:latin typeface="Segoe UI" pitchFamily="34" charset="0"/>
                      <a:ea typeface="Segoe UI" pitchFamily="34" charset="0"/>
                      <a:cs typeface="Segoe UI" pitchFamily="34" charset="0"/>
                    </a:endParaRPr>
                  </a:p>
                </p:txBody>
              </p:sp>
            </p:grpSp>
            <p:sp>
              <p:nvSpPr>
                <p:cNvPr id="18" name="AutoShape 51"/>
                <p:cNvSpPr>
                  <a:spLocks noChangeArrowheads="1"/>
                </p:cNvSpPr>
                <p:nvPr/>
              </p:nvSpPr>
              <p:spPr bwMode="auto">
                <a:xfrm>
                  <a:off x="6629075" y="1467699"/>
                  <a:ext cx="883850" cy="298501"/>
                </a:xfrm>
                <a:prstGeom prst="roundRect">
                  <a:avLst>
                    <a:gd name="adj" fmla="val 10921"/>
                  </a:avLst>
                </a:prstGeom>
                <a:solidFill>
                  <a:schemeClr val="bg1"/>
                </a:solidFill>
                <a:ln w="9525">
                  <a:noFill/>
                  <a:round/>
                  <a:headEnd/>
                  <a:tailEnd/>
                </a:ln>
                <a:effectLst/>
              </p:spPr>
              <p:txBody>
                <a:bodyPr wrap="none" anchor="ctr"/>
                <a:lstStyle/>
                <a:p>
                  <a:pPr lvl="0">
                    <a:defRPr/>
                  </a:pPr>
                  <a:r>
                    <a:rPr lang="en-US" sz="1600" kern="0" dirty="0">
                      <a:solidFill>
                        <a:srgbClr val="000000"/>
                      </a:solidFill>
                      <a:latin typeface="Segoe UI" pitchFamily="34" charset="0"/>
                      <a:ea typeface="Segoe UI" pitchFamily="34" charset="0"/>
                      <a:cs typeface="Segoe UI" pitchFamily="34" charset="0"/>
                    </a:rPr>
                    <a:t>GPO2</a:t>
                  </a:r>
                </a:p>
              </p:txBody>
            </p:sp>
            <p:grpSp>
              <p:nvGrpSpPr>
                <p:cNvPr id="19" name="Group 70"/>
                <p:cNvGrpSpPr>
                  <a:grpSpLocks/>
                </p:cNvGrpSpPr>
                <p:nvPr/>
              </p:nvGrpSpPr>
              <p:grpSpPr bwMode="auto">
                <a:xfrm>
                  <a:off x="6833275" y="2587647"/>
                  <a:ext cx="892885" cy="1275707"/>
                  <a:chOff x="5458" y="1992"/>
                  <a:chExt cx="593" cy="842"/>
                </a:xfrm>
                <a:effectLst/>
              </p:grpSpPr>
              <p:sp>
                <p:nvSpPr>
                  <p:cNvPr id="48" name="AutoShape 53"/>
                  <p:cNvSpPr>
                    <a:spLocks noChangeArrowheads="1"/>
                  </p:cNvSpPr>
                  <p:nvPr/>
                </p:nvSpPr>
                <p:spPr bwMode="auto">
                  <a:xfrm>
                    <a:off x="5458" y="1992"/>
                    <a:ext cx="567" cy="170"/>
                  </a:xfrm>
                  <a:prstGeom prst="roundRect">
                    <a:avLst>
                      <a:gd name="adj" fmla="val 10921"/>
                    </a:avLst>
                  </a:prstGeom>
                  <a:solidFill>
                    <a:schemeClr val="bg1"/>
                  </a:solidFill>
                  <a:ln w="9525">
                    <a:noFill/>
                    <a:round/>
                    <a:headEnd/>
                    <a:tailEnd/>
                  </a:ln>
                  <a:effectLst/>
                </p:spPr>
                <p:txBody>
                  <a:bodyPr wrap="none" anchor="ctr"/>
                  <a:lstStyle/>
                  <a:p>
                    <a:pPr lvl="0">
                      <a:defRPr/>
                    </a:pPr>
                    <a:r>
                      <a:rPr lang="en-US" sz="1600" kern="0" dirty="0">
                        <a:solidFill>
                          <a:srgbClr val="000000"/>
                        </a:solidFill>
                        <a:latin typeface="Segoe UI" pitchFamily="34" charset="0"/>
                        <a:ea typeface="Segoe UI" pitchFamily="34" charset="0"/>
                        <a:cs typeface="Segoe UI" pitchFamily="34" charset="0"/>
                      </a:rPr>
                      <a:t>GPO3</a:t>
                    </a:r>
                  </a:p>
                </p:txBody>
              </p:sp>
              <p:sp>
                <p:nvSpPr>
                  <p:cNvPr id="49" name="AutoShape 55"/>
                  <p:cNvSpPr>
                    <a:spLocks noChangeArrowheads="1"/>
                  </p:cNvSpPr>
                  <p:nvPr/>
                </p:nvSpPr>
                <p:spPr bwMode="auto">
                  <a:xfrm>
                    <a:off x="5464" y="2682"/>
                    <a:ext cx="587" cy="152"/>
                  </a:xfrm>
                  <a:prstGeom prst="roundRect">
                    <a:avLst>
                      <a:gd name="adj" fmla="val 10921"/>
                    </a:avLst>
                  </a:prstGeom>
                  <a:solidFill>
                    <a:schemeClr val="bg1"/>
                  </a:solidFill>
                  <a:ln w="9525">
                    <a:noFill/>
                    <a:round/>
                    <a:headEnd/>
                    <a:tailEnd/>
                  </a:ln>
                  <a:effectLst/>
                </p:spPr>
                <p:txBody>
                  <a:bodyPr wrap="none" anchor="ctr"/>
                  <a:lstStyle/>
                  <a:p>
                    <a:pPr lvl="0">
                      <a:defRPr/>
                    </a:pPr>
                    <a:r>
                      <a:rPr lang="en-US" sz="1600" kern="0" dirty="0">
                        <a:solidFill>
                          <a:srgbClr val="000000"/>
                        </a:solidFill>
                        <a:latin typeface="Segoe UI" pitchFamily="34" charset="0"/>
                        <a:ea typeface="Segoe UI" pitchFamily="34" charset="0"/>
                        <a:cs typeface="Segoe UI" pitchFamily="34" charset="0"/>
                      </a:rPr>
                      <a:t>GPO4</a:t>
                    </a:r>
                  </a:p>
                </p:txBody>
              </p:sp>
            </p:grpSp>
            <p:grpSp>
              <p:nvGrpSpPr>
                <p:cNvPr id="20" name="Group 21"/>
                <p:cNvGrpSpPr/>
                <p:nvPr/>
              </p:nvGrpSpPr>
              <p:grpSpPr>
                <a:xfrm>
                  <a:off x="4888892" y="4745564"/>
                  <a:ext cx="2796444" cy="833299"/>
                  <a:chOff x="5394516" y="5449263"/>
                  <a:chExt cx="2948350" cy="873125"/>
                </a:xfrm>
                <a:effectLst/>
              </p:grpSpPr>
              <p:sp>
                <p:nvSpPr>
                  <p:cNvPr id="45" name="Line 32"/>
                  <p:cNvSpPr>
                    <a:spLocks noChangeShapeType="1"/>
                  </p:cNvSpPr>
                  <p:nvPr/>
                </p:nvSpPr>
                <p:spPr bwMode="auto">
                  <a:xfrm>
                    <a:off x="5486613" y="5518669"/>
                    <a:ext cx="1680955" cy="530108"/>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pPr lvl="0">
                      <a:defRPr/>
                    </a:pPr>
                    <a:endParaRPr lang="en-US" sz="1600" kern="0">
                      <a:solidFill>
                        <a:srgbClr val="000000"/>
                      </a:solidFill>
                      <a:latin typeface="Segoe UI" pitchFamily="34" charset="0"/>
                      <a:ea typeface="Segoe UI" pitchFamily="34" charset="0"/>
                      <a:cs typeface="Segoe UI" pitchFamily="34" charset="0"/>
                    </a:endParaRPr>
                  </a:p>
                </p:txBody>
              </p:sp>
              <p:sp>
                <p:nvSpPr>
                  <p:cNvPr id="46" name="Line 44"/>
                  <p:cNvSpPr>
                    <a:spLocks noChangeShapeType="1"/>
                  </p:cNvSpPr>
                  <p:nvPr/>
                </p:nvSpPr>
                <p:spPr bwMode="auto">
                  <a:xfrm flipH="1" flipV="1">
                    <a:off x="5394516" y="5449263"/>
                    <a:ext cx="499181" cy="87312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lvl="0">
                      <a:defRPr/>
                    </a:pPr>
                    <a:endParaRPr lang="en-US" sz="1600" kern="0">
                      <a:solidFill>
                        <a:srgbClr val="000000"/>
                      </a:solidFill>
                      <a:latin typeface="Segoe UI" pitchFamily="34" charset="0"/>
                      <a:ea typeface="Segoe UI" pitchFamily="34" charset="0"/>
                      <a:cs typeface="Segoe UI" pitchFamily="34" charset="0"/>
                    </a:endParaRPr>
                  </a:p>
                </p:txBody>
              </p:sp>
              <p:sp>
                <p:nvSpPr>
                  <p:cNvPr id="47" name="AutoShape 57"/>
                  <p:cNvSpPr>
                    <a:spLocks noChangeArrowheads="1"/>
                  </p:cNvSpPr>
                  <p:nvPr/>
                </p:nvSpPr>
                <p:spPr bwMode="auto">
                  <a:xfrm>
                    <a:off x="7432737" y="5562042"/>
                    <a:ext cx="910129" cy="290081"/>
                  </a:xfrm>
                  <a:prstGeom prst="roundRect">
                    <a:avLst>
                      <a:gd name="adj" fmla="val 10921"/>
                    </a:avLst>
                  </a:prstGeom>
                  <a:solidFill>
                    <a:schemeClr val="bg1"/>
                  </a:solidFill>
                  <a:ln w="9525">
                    <a:noFill/>
                    <a:round/>
                    <a:headEnd/>
                    <a:tailEnd/>
                  </a:ln>
                  <a:effectLst/>
                </p:spPr>
                <p:txBody>
                  <a:bodyPr wrap="none" anchor="ctr"/>
                  <a:lstStyle/>
                  <a:p>
                    <a:pPr lvl="0">
                      <a:defRPr/>
                    </a:pPr>
                    <a:r>
                      <a:rPr lang="en-US" sz="1600" kern="0" dirty="0">
                        <a:solidFill>
                          <a:srgbClr val="000000"/>
                        </a:solidFill>
                        <a:latin typeface="Segoe UI" pitchFamily="34" charset="0"/>
                        <a:ea typeface="Segoe UI" pitchFamily="34" charset="0"/>
                        <a:cs typeface="Segoe UI" pitchFamily="34" charset="0"/>
                      </a:rPr>
                      <a:t>GPO5</a:t>
                    </a:r>
                  </a:p>
                </p:txBody>
              </p:sp>
            </p:grpSp>
            <p:sp>
              <p:nvSpPr>
                <p:cNvPr id="21" name="AutoShape 62"/>
                <p:cNvSpPr>
                  <a:spLocks noChangeArrowheads="1"/>
                </p:cNvSpPr>
                <p:nvPr/>
              </p:nvSpPr>
              <p:spPr bwMode="auto">
                <a:xfrm>
                  <a:off x="6856363" y="316522"/>
                  <a:ext cx="894490" cy="256719"/>
                </a:xfrm>
                <a:prstGeom prst="roundRect">
                  <a:avLst>
                    <a:gd name="adj" fmla="val 10921"/>
                  </a:avLst>
                </a:prstGeom>
                <a:solidFill>
                  <a:schemeClr val="bg1"/>
                </a:solidFill>
                <a:ln w="9525">
                  <a:noFill/>
                  <a:round/>
                  <a:headEnd/>
                  <a:tailEnd/>
                </a:ln>
                <a:effectLst/>
              </p:spPr>
              <p:txBody>
                <a:bodyPr wrap="none" anchor="ctr"/>
                <a:lstStyle/>
                <a:p>
                  <a:pPr lvl="0">
                    <a:defRPr/>
                  </a:pPr>
                  <a:r>
                    <a:rPr lang="en-US" sz="1600" kern="0" dirty="0">
                      <a:solidFill>
                        <a:srgbClr val="000000"/>
                      </a:solidFill>
                      <a:latin typeface="Segoe UI" pitchFamily="34" charset="0"/>
                      <a:ea typeface="Segoe UI" pitchFamily="34" charset="0"/>
                      <a:cs typeface="Segoe UI" pitchFamily="34" charset="0"/>
                    </a:rPr>
                    <a:t>GPO1</a:t>
                  </a:r>
                </a:p>
              </p:txBody>
            </p:sp>
            <p:sp>
              <p:nvSpPr>
                <p:cNvPr id="22" name="Line 65"/>
                <p:cNvSpPr>
                  <a:spLocks noChangeShapeType="1"/>
                </p:cNvSpPr>
                <p:nvPr/>
              </p:nvSpPr>
              <p:spPr bwMode="auto">
                <a:xfrm flipV="1">
                  <a:off x="2528979" y="1042802"/>
                  <a:ext cx="3998547" cy="0"/>
                </a:xfrm>
                <a:prstGeom prst="line">
                  <a:avLst/>
                </a:prstGeom>
                <a:noFill/>
                <a:ln w="19050" cap="rnd">
                  <a:solidFill>
                    <a:srgbClr val="FF0000"/>
                  </a:solidFill>
                  <a:prstDash val="sysDot"/>
                  <a:round/>
                  <a:headEnd/>
                  <a:tailEnd/>
                </a:ln>
                <a:effectLst/>
                <a:extLst>
                  <a:ext uri="{909E8E84-426E-40DD-AFC4-6F175D3DCCD1}">
                    <a14:hiddenFill xmlns:a14="http://schemas.microsoft.com/office/drawing/2010/main">
                      <a:noFill/>
                    </a14:hiddenFill>
                  </a:ext>
                </a:extLst>
              </p:spPr>
              <p:txBody>
                <a:bodyPr wrap="none" anchor="ctr"/>
                <a:lstStyle/>
                <a:p>
                  <a:pPr lvl="0">
                    <a:defRPr/>
                  </a:pPr>
                  <a:endParaRPr lang="en-US" sz="1600" kern="0">
                    <a:solidFill>
                      <a:srgbClr val="000000"/>
                    </a:solidFill>
                    <a:latin typeface="Segoe UI" pitchFamily="34" charset="0"/>
                    <a:ea typeface="Segoe UI" pitchFamily="34" charset="0"/>
                    <a:cs typeface="Segoe UI" pitchFamily="34" charset="0"/>
                  </a:endParaRPr>
                </a:p>
              </p:txBody>
            </p:sp>
            <p:sp>
              <p:nvSpPr>
                <p:cNvPr id="23" name="AutoShape 61"/>
                <p:cNvSpPr>
                  <a:spLocks noChangeArrowheads="1"/>
                </p:cNvSpPr>
                <p:nvPr/>
              </p:nvSpPr>
              <p:spPr bwMode="auto">
                <a:xfrm>
                  <a:off x="1218634" y="1268181"/>
                  <a:ext cx="1379492" cy="467275"/>
                </a:xfrm>
                <a:prstGeom prst="roundRect">
                  <a:avLst>
                    <a:gd name="adj" fmla="val 10921"/>
                  </a:avLst>
                </a:prstGeom>
                <a:solidFill>
                  <a:srgbClr val="FFFFFF"/>
                </a:solidFill>
                <a:ln w="9525">
                  <a:solidFill>
                    <a:srgbClr val="4D4D4D"/>
                  </a:solidFill>
                  <a:round/>
                  <a:headEnd/>
                  <a:tailEnd/>
                </a:ln>
                <a:effectLst/>
              </p:spPr>
              <p:txBody>
                <a:bodyPr wrap="none" anchor="ctr"/>
                <a:lstStyle/>
                <a:p>
                  <a:pPr lvl="0" algn="ctr">
                    <a:defRPr/>
                  </a:pPr>
                  <a:r>
                    <a:rPr lang="ru-RU" sz="1400" kern="0" dirty="0">
                      <a:solidFill>
                        <a:srgbClr val="000000"/>
                      </a:solidFill>
                      <a:latin typeface="Segoe UI" pitchFamily="34" charset="0"/>
                      <a:ea typeface="Segoe UI" pitchFamily="34" charset="0"/>
                      <a:cs typeface="Segoe UI" pitchFamily="34" charset="0"/>
                    </a:rPr>
                    <a:t>Локальный</a:t>
                  </a:r>
                  <a:endParaRPr lang="en-US" sz="1400" kern="0" dirty="0">
                    <a:solidFill>
                      <a:srgbClr val="000000"/>
                    </a:solidFill>
                    <a:latin typeface="Segoe UI" pitchFamily="34" charset="0"/>
                    <a:ea typeface="Segoe UI" pitchFamily="34" charset="0"/>
                    <a:cs typeface="Segoe UI" pitchFamily="34" charset="0"/>
                  </a:endParaRPr>
                </a:p>
              </p:txBody>
            </p:sp>
            <p:grpSp>
              <p:nvGrpSpPr>
                <p:cNvPr id="24" name="Group 25"/>
                <p:cNvGrpSpPr/>
                <p:nvPr/>
              </p:nvGrpSpPr>
              <p:grpSpPr>
                <a:xfrm>
                  <a:off x="3395382" y="2803881"/>
                  <a:ext cx="1443731" cy="1197096"/>
                  <a:chOff x="1859566" y="3976264"/>
                  <a:chExt cx="1522155" cy="1254308"/>
                </a:xfrm>
                <a:effectLst/>
              </p:grpSpPr>
              <p:sp>
                <p:nvSpPr>
                  <p:cNvPr id="43" name="Isosceles Triangle 44"/>
                  <p:cNvSpPr/>
                  <p:nvPr/>
                </p:nvSpPr>
                <p:spPr>
                  <a:xfrm>
                    <a:off x="1859566" y="3976264"/>
                    <a:ext cx="1445631" cy="1254308"/>
                  </a:xfrm>
                  <a:prstGeom prst="triangle">
                    <a:avLst/>
                  </a:prstGeom>
                  <a:ln/>
                </p:spPr>
                <p:style>
                  <a:lnRef idx="3">
                    <a:schemeClr val="lt1"/>
                  </a:lnRef>
                  <a:fillRef idx="1">
                    <a:schemeClr val="accent6"/>
                  </a:fillRef>
                  <a:effectRef idx="1">
                    <a:schemeClr val="accent6"/>
                  </a:effectRef>
                  <a:fontRef idx="minor">
                    <a:schemeClr val="lt1"/>
                  </a:fontRef>
                </p:style>
                <p:txBody>
                  <a:bodyPr rtlCol="0" anchor="ctr"/>
                  <a:lstStyle/>
                  <a:p>
                    <a:pPr lvl="0" algn="ctr">
                      <a:defRPr/>
                    </a:pPr>
                    <a:endParaRPr lang="en-CA" kern="0">
                      <a:solidFill>
                        <a:schemeClr val="bg1"/>
                      </a:solidFill>
                      <a:latin typeface="Calibri"/>
                    </a:endParaRPr>
                  </a:p>
                </p:txBody>
              </p:sp>
              <p:sp>
                <p:nvSpPr>
                  <p:cNvPr id="44" name="Rectangle 42"/>
                  <p:cNvSpPr>
                    <a:spLocks noChangeArrowheads="1"/>
                  </p:cNvSpPr>
                  <p:nvPr/>
                </p:nvSpPr>
                <p:spPr bwMode="auto">
                  <a:xfrm>
                    <a:off x="1966206" y="4707694"/>
                    <a:ext cx="1415515" cy="51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lvl="0">
                      <a:defRPr/>
                    </a:pPr>
                    <a:r>
                      <a:rPr lang="ru-RU" sz="1600" kern="0" dirty="0">
                        <a:solidFill>
                          <a:schemeClr val="bg1"/>
                        </a:solidFill>
                        <a:latin typeface="Segoe UI" pitchFamily="34" charset="0"/>
                        <a:ea typeface="Segoe UI" pitchFamily="34" charset="0"/>
                        <a:cs typeface="Segoe UI" pitchFamily="34" charset="0"/>
                      </a:rPr>
                      <a:t>Домен</a:t>
                    </a:r>
                    <a:endParaRPr lang="en-US" sz="1600" kern="0" dirty="0">
                      <a:solidFill>
                        <a:schemeClr val="bg1"/>
                      </a:solidFill>
                      <a:latin typeface="Segoe UI" pitchFamily="34" charset="0"/>
                      <a:ea typeface="Segoe UI" pitchFamily="34" charset="0"/>
                      <a:cs typeface="Segoe UI" pitchFamily="34" charset="0"/>
                    </a:endParaRPr>
                  </a:p>
                </p:txBody>
              </p:sp>
            </p:grpSp>
            <p:grpSp>
              <p:nvGrpSpPr>
                <p:cNvPr id="25" name="Group 26"/>
                <p:cNvGrpSpPr/>
                <p:nvPr/>
              </p:nvGrpSpPr>
              <p:grpSpPr>
                <a:xfrm>
                  <a:off x="5753235" y="5505026"/>
                  <a:ext cx="738713" cy="563133"/>
                  <a:chOff x="498549" y="4672736"/>
                  <a:chExt cx="778841" cy="590047"/>
                </a:xfrm>
                <a:effectLst/>
              </p:grpSpPr>
              <p:sp>
                <p:nvSpPr>
                  <p:cNvPr id="41" name="Oval 42"/>
                  <p:cNvSpPr/>
                  <p:nvPr/>
                </p:nvSpPr>
                <p:spPr>
                  <a:xfrm>
                    <a:off x="539552" y="4672736"/>
                    <a:ext cx="610733" cy="590047"/>
                  </a:xfrm>
                  <a:prstGeom prst="ellipse">
                    <a:avLst/>
                  </a:prstGeom>
                  <a:solidFill>
                    <a:sysClr val="window" lastClr="FFFFFF">
                      <a:lumMod val="50000"/>
                    </a:sysClr>
                  </a:solidFill>
                  <a:ln w="25400" cap="flat" cmpd="sng" algn="ctr">
                    <a:noFill/>
                    <a:prstDash val="solid"/>
                  </a:ln>
                  <a:effectLst/>
                </p:spPr>
                <p:txBody>
                  <a:bodyPr rtlCol="0" anchor="ctr"/>
                  <a:lstStyle/>
                  <a:p>
                    <a:pPr lvl="0" algn="ctr">
                      <a:defRPr/>
                    </a:pPr>
                    <a:endParaRPr lang="en-CA" kern="0">
                      <a:solidFill>
                        <a:prstClr val="white"/>
                      </a:solidFill>
                      <a:latin typeface="Calibri"/>
                    </a:endParaRPr>
                  </a:p>
                </p:txBody>
              </p:sp>
              <p:sp>
                <p:nvSpPr>
                  <p:cNvPr id="42" name="Rectangle 50"/>
                  <p:cNvSpPr>
                    <a:spLocks noChangeArrowheads="1"/>
                  </p:cNvSpPr>
                  <p:nvPr/>
                </p:nvSpPr>
                <p:spPr bwMode="auto">
                  <a:xfrm>
                    <a:off x="498549" y="4770926"/>
                    <a:ext cx="778841" cy="46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lvl="0">
                      <a:defRPr/>
                    </a:pPr>
                    <a:r>
                      <a:rPr lang="en-US" sz="1600" kern="0">
                        <a:solidFill>
                          <a:srgbClr val="000000"/>
                        </a:solidFill>
                        <a:latin typeface="Segoe UI" pitchFamily="34" charset="0"/>
                        <a:ea typeface="Segoe UI" pitchFamily="34" charset="0"/>
                        <a:cs typeface="Segoe UI" pitchFamily="34" charset="0"/>
                      </a:rPr>
                      <a:t>OU</a:t>
                    </a:r>
                    <a:endParaRPr lang="en-US" sz="1600" kern="0" dirty="0">
                      <a:solidFill>
                        <a:srgbClr val="000000"/>
                      </a:solidFill>
                      <a:latin typeface="Segoe UI" pitchFamily="34" charset="0"/>
                      <a:ea typeface="Segoe UI" pitchFamily="34" charset="0"/>
                      <a:cs typeface="Segoe UI" pitchFamily="34" charset="0"/>
                    </a:endParaRPr>
                  </a:p>
                </p:txBody>
              </p:sp>
            </p:grpSp>
            <p:grpSp>
              <p:nvGrpSpPr>
                <p:cNvPr id="26" name="Group 27"/>
                <p:cNvGrpSpPr/>
                <p:nvPr/>
              </p:nvGrpSpPr>
              <p:grpSpPr>
                <a:xfrm>
                  <a:off x="4650864" y="4483682"/>
                  <a:ext cx="877931" cy="563133"/>
                  <a:chOff x="526206" y="4672736"/>
                  <a:chExt cx="925621" cy="590047"/>
                </a:xfrm>
                <a:effectLst/>
              </p:grpSpPr>
              <p:sp>
                <p:nvSpPr>
                  <p:cNvPr id="39" name="Oval 40"/>
                  <p:cNvSpPr/>
                  <p:nvPr/>
                </p:nvSpPr>
                <p:spPr>
                  <a:xfrm>
                    <a:off x="539552" y="4672736"/>
                    <a:ext cx="610733" cy="590047"/>
                  </a:xfrm>
                  <a:prstGeom prst="ellipse">
                    <a:avLst/>
                  </a:prstGeom>
                  <a:solidFill>
                    <a:sysClr val="window" lastClr="FFFFFF">
                      <a:lumMod val="50000"/>
                    </a:sysClr>
                  </a:solidFill>
                  <a:ln w="25400" cap="flat" cmpd="sng" algn="ctr">
                    <a:noFill/>
                    <a:prstDash val="solid"/>
                  </a:ln>
                  <a:effectLst/>
                </p:spPr>
                <p:txBody>
                  <a:bodyPr rtlCol="0" anchor="ctr"/>
                  <a:lstStyle/>
                  <a:p>
                    <a:pPr lvl="0" algn="ctr">
                      <a:defRPr/>
                    </a:pPr>
                    <a:endParaRPr lang="en-CA" kern="0">
                      <a:solidFill>
                        <a:prstClr val="white"/>
                      </a:solidFill>
                      <a:latin typeface="Calibri"/>
                    </a:endParaRPr>
                  </a:p>
                </p:txBody>
              </p:sp>
              <p:sp>
                <p:nvSpPr>
                  <p:cNvPr id="40" name="Rectangle 50"/>
                  <p:cNvSpPr>
                    <a:spLocks noChangeArrowheads="1"/>
                  </p:cNvSpPr>
                  <p:nvPr/>
                </p:nvSpPr>
                <p:spPr bwMode="auto">
                  <a:xfrm>
                    <a:off x="526206" y="4752679"/>
                    <a:ext cx="925621" cy="46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lvl="0">
                      <a:defRPr/>
                    </a:pPr>
                    <a:r>
                      <a:rPr lang="en-US" sz="1600" kern="0">
                        <a:solidFill>
                          <a:srgbClr val="000000"/>
                        </a:solidFill>
                        <a:latin typeface="Segoe UI" pitchFamily="34" charset="0"/>
                        <a:ea typeface="Segoe UI" pitchFamily="34" charset="0"/>
                        <a:cs typeface="Segoe UI" pitchFamily="34" charset="0"/>
                      </a:rPr>
                      <a:t>OU</a:t>
                    </a:r>
                    <a:endParaRPr lang="en-US" sz="1600" kern="0" dirty="0">
                      <a:solidFill>
                        <a:srgbClr val="000000"/>
                      </a:solidFill>
                      <a:latin typeface="Segoe UI" pitchFamily="34" charset="0"/>
                      <a:ea typeface="Segoe UI" pitchFamily="34" charset="0"/>
                      <a:cs typeface="Segoe UI" pitchFamily="34" charset="0"/>
                    </a:endParaRPr>
                  </a:p>
                </p:txBody>
              </p:sp>
            </p:grpSp>
            <p:grpSp>
              <p:nvGrpSpPr>
                <p:cNvPr id="27" name="Group 28"/>
                <p:cNvGrpSpPr/>
                <p:nvPr/>
              </p:nvGrpSpPr>
              <p:grpSpPr>
                <a:xfrm>
                  <a:off x="5102211" y="5502397"/>
                  <a:ext cx="843123" cy="563133"/>
                  <a:chOff x="526206" y="4672736"/>
                  <a:chExt cx="888922" cy="590047"/>
                </a:xfrm>
                <a:effectLst/>
              </p:grpSpPr>
              <p:sp>
                <p:nvSpPr>
                  <p:cNvPr id="37" name="Oval 38"/>
                  <p:cNvSpPr/>
                  <p:nvPr/>
                </p:nvSpPr>
                <p:spPr>
                  <a:xfrm>
                    <a:off x="539552" y="4672736"/>
                    <a:ext cx="610733" cy="590047"/>
                  </a:xfrm>
                  <a:prstGeom prst="ellipse">
                    <a:avLst/>
                  </a:prstGeom>
                  <a:solidFill>
                    <a:sysClr val="window" lastClr="FFFFFF">
                      <a:lumMod val="50000"/>
                    </a:sysClr>
                  </a:solidFill>
                  <a:ln w="25400" cap="flat" cmpd="sng" algn="ctr">
                    <a:noFill/>
                    <a:prstDash val="solid"/>
                  </a:ln>
                  <a:effectLst/>
                </p:spPr>
                <p:txBody>
                  <a:bodyPr rtlCol="0" anchor="ctr"/>
                  <a:lstStyle/>
                  <a:p>
                    <a:pPr lvl="0" algn="ctr">
                      <a:defRPr/>
                    </a:pPr>
                    <a:endParaRPr lang="en-CA" kern="0">
                      <a:solidFill>
                        <a:prstClr val="white"/>
                      </a:solidFill>
                      <a:latin typeface="Calibri"/>
                    </a:endParaRPr>
                  </a:p>
                </p:txBody>
              </p:sp>
              <p:sp>
                <p:nvSpPr>
                  <p:cNvPr id="38" name="Rectangle 50"/>
                  <p:cNvSpPr>
                    <a:spLocks noChangeArrowheads="1"/>
                  </p:cNvSpPr>
                  <p:nvPr/>
                </p:nvSpPr>
                <p:spPr bwMode="auto">
                  <a:xfrm>
                    <a:off x="526206" y="4743920"/>
                    <a:ext cx="888922" cy="46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lvl="0">
                      <a:defRPr/>
                    </a:pPr>
                    <a:r>
                      <a:rPr lang="en-US" sz="1600" kern="0">
                        <a:solidFill>
                          <a:srgbClr val="000000"/>
                        </a:solidFill>
                        <a:latin typeface="Segoe UI" pitchFamily="34" charset="0"/>
                        <a:ea typeface="Segoe UI" pitchFamily="34" charset="0"/>
                        <a:cs typeface="Segoe UI" pitchFamily="34" charset="0"/>
                      </a:rPr>
                      <a:t>OU</a:t>
                    </a:r>
                    <a:endParaRPr lang="en-US" sz="1600" kern="0" dirty="0">
                      <a:solidFill>
                        <a:srgbClr val="000000"/>
                      </a:solidFill>
                      <a:latin typeface="Segoe UI" pitchFamily="34" charset="0"/>
                      <a:ea typeface="Segoe UI" pitchFamily="34" charset="0"/>
                      <a:cs typeface="Segoe UI" pitchFamily="34" charset="0"/>
                    </a:endParaRPr>
                  </a:p>
                </p:txBody>
              </p:sp>
            </p:grpSp>
          </p:grpSp>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4133" y="4663065"/>
                <a:ext cx="307546" cy="306521"/>
              </a:xfrm>
              <a:prstGeom prst="rect">
                <a:avLst/>
              </a:prstGeom>
            </p:spPr>
          </p:pic>
        </p:grpSp>
        <p:grpSp>
          <p:nvGrpSpPr>
            <p:cNvPr id="54" name="Группа 53"/>
            <p:cNvGrpSpPr/>
            <p:nvPr/>
          </p:nvGrpSpPr>
          <p:grpSpPr>
            <a:xfrm>
              <a:off x="4311593" y="2246665"/>
              <a:ext cx="725444" cy="573456"/>
              <a:chOff x="534561" y="2523996"/>
              <a:chExt cx="1690761" cy="1279075"/>
            </a:xfrm>
          </p:grpSpPr>
          <p:sp>
            <p:nvSpPr>
              <p:cNvPr id="55" name="Овал 54"/>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56" name="Picture 2" descr="&amp;Kcy;&amp;acy;&amp;rcy;&amp;tcy;&amp;icy;&amp;ncy;&amp;kcy;&amp;icy; &amp;pcy;&amp;ocy; &amp;zcy;&amp;acy;&amp;pcy;&amp;rcy;&amp;ocy;&amp;scy;&amp;ucy; user gro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amp;Kcy;&amp;acy;&amp;rcy;&amp;tcy;&amp;icy;&amp;ncy;&amp;kcy;&amp;icy; &amp;pcy;&amp;ocy; &amp;zcy;&amp;acy;&amp;pcy;&amp;rcy;&amp;ocy;&amp;scy;&amp;ucy; pap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Группа 57"/>
            <p:cNvGrpSpPr/>
            <p:nvPr/>
          </p:nvGrpSpPr>
          <p:grpSpPr>
            <a:xfrm>
              <a:off x="4098812" y="3040433"/>
              <a:ext cx="725444" cy="573456"/>
              <a:chOff x="534561" y="2523996"/>
              <a:chExt cx="1690761" cy="1279075"/>
            </a:xfrm>
          </p:grpSpPr>
          <p:sp>
            <p:nvSpPr>
              <p:cNvPr id="59" name="Овал 58"/>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60" name="Picture 2" descr="&amp;Kcy;&amp;acy;&amp;rcy;&amp;tcy;&amp;icy;&amp;ncy;&amp;kcy;&amp;icy; &amp;pcy;&amp;ocy; &amp;zcy;&amp;acy;&amp;pcy;&amp;rcy;&amp;ocy;&amp;scy;&amp;ucy; user gro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amp;Kcy;&amp;acy;&amp;rcy;&amp;tcy;&amp;icy;&amp;ncy;&amp;kcy;&amp;icy; &amp;pcy;&amp;ocy; &amp;zcy;&amp;acy;&amp;pcy;&amp;rcy;&amp;ocy;&amp;scy;&amp;ucy; pap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Группа 61"/>
            <p:cNvGrpSpPr/>
            <p:nvPr/>
          </p:nvGrpSpPr>
          <p:grpSpPr>
            <a:xfrm>
              <a:off x="4182269" y="3765443"/>
              <a:ext cx="725444" cy="573456"/>
              <a:chOff x="534561" y="2523996"/>
              <a:chExt cx="1690761" cy="1279075"/>
            </a:xfrm>
          </p:grpSpPr>
          <p:sp>
            <p:nvSpPr>
              <p:cNvPr id="63" name="Овал 62"/>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64" name="Picture 2" descr="&amp;Kcy;&amp;acy;&amp;rcy;&amp;tcy;&amp;icy;&amp;ncy;&amp;kcy;&amp;icy; &amp;pcy;&amp;ocy; &amp;zcy;&amp;acy;&amp;pcy;&amp;rcy;&amp;ocy;&amp;scy;&amp;ucy; user gro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0" descr="&amp;Kcy;&amp;acy;&amp;rcy;&amp;tcy;&amp;icy;&amp;ncy;&amp;kcy;&amp;icy; &amp;pcy;&amp;ocy; &amp;zcy;&amp;acy;&amp;pcy;&amp;rcy;&amp;ocy;&amp;scy;&amp;ucy; pap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Группа 65"/>
            <p:cNvGrpSpPr/>
            <p:nvPr/>
          </p:nvGrpSpPr>
          <p:grpSpPr>
            <a:xfrm>
              <a:off x="4242043" y="4488449"/>
              <a:ext cx="725444" cy="573456"/>
              <a:chOff x="534561" y="2523996"/>
              <a:chExt cx="1690761" cy="1279075"/>
            </a:xfrm>
          </p:grpSpPr>
          <p:sp>
            <p:nvSpPr>
              <p:cNvPr id="67" name="Овал 66"/>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68" name="Picture 2" descr="&amp;Kcy;&amp;acy;&amp;rcy;&amp;tcy;&amp;icy;&amp;ncy;&amp;kcy;&amp;icy; &amp;pcy;&amp;ocy; &amp;zcy;&amp;acy;&amp;pcy;&amp;rcy;&amp;ocy;&amp;scy;&amp;ucy; user gro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descr="&amp;Kcy;&amp;acy;&amp;rcy;&amp;tcy;&amp;icy;&amp;ncy;&amp;kcy;&amp;icy; &amp;pcy;&amp;ocy; &amp;zcy;&amp;acy;&amp;pcy;&amp;rcy;&amp;ocy;&amp;scy;&amp;ucy; pap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Группа 69"/>
            <p:cNvGrpSpPr/>
            <p:nvPr/>
          </p:nvGrpSpPr>
          <p:grpSpPr>
            <a:xfrm>
              <a:off x="4381239" y="5434875"/>
              <a:ext cx="725444" cy="573456"/>
              <a:chOff x="534561" y="2523996"/>
              <a:chExt cx="1690761" cy="1279075"/>
            </a:xfrm>
          </p:grpSpPr>
          <p:sp>
            <p:nvSpPr>
              <p:cNvPr id="71" name="Овал 70"/>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72" name="Picture 2" descr="&amp;Kcy;&amp;acy;&amp;rcy;&amp;tcy;&amp;icy;&amp;ncy;&amp;kcy;&amp;icy; &amp;pcy;&amp;ocy; &amp;zcy;&amp;acy;&amp;pcy;&amp;rcy;&amp;ocy;&amp;scy;&amp;ucy; user gro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amp;Kcy;&amp;acy;&amp;rcy;&amp;tcy;&amp;icy;&amp;ncy;&amp;kcy;&amp;icy; &amp;pcy;&amp;ocy; &amp;zcy;&amp;acy;&amp;pcy;&amp;rcy;&amp;ocy;&amp;scy;&amp;ucy; pap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4179" y="2805222"/>
                <a:ext cx="671143" cy="81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Группа 78"/>
            <p:cNvGrpSpPr/>
            <p:nvPr/>
          </p:nvGrpSpPr>
          <p:grpSpPr>
            <a:xfrm>
              <a:off x="506611" y="1776420"/>
              <a:ext cx="1381410" cy="994789"/>
              <a:chOff x="437978" y="1885055"/>
              <a:chExt cx="1381410" cy="994789"/>
            </a:xfrm>
          </p:grpSpPr>
          <p:grpSp>
            <p:nvGrpSpPr>
              <p:cNvPr id="75" name="Группа 74"/>
              <p:cNvGrpSpPr/>
              <p:nvPr/>
            </p:nvGrpSpPr>
            <p:grpSpPr>
              <a:xfrm>
                <a:off x="437978" y="1885055"/>
                <a:ext cx="1218936" cy="994789"/>
                <a:chOff x="534561" y="2523996"/>
                <a:chExt cx="1532618" cy="1279075"/>
              </a:xfrm>
            </p:grpSpPr>
            <p:sp>
              <p:nvSpPr>
                <p:cNvPr id="76" name="Овал 75"/>
                <p:cNvSpPr/>
                <p:nvPr/>
              </p:nvSpPr>
              <p:spPr>
                <a:xfrm>
                  <a:off x="534561" y="2966194"/>
                  <a:ext cx="1532618" cy="8368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77" name="Picture 2" descr="&amp;Kcy;&amp;acy;&amp;rcy;&amp;tcy;&amp;icy;&amp;ncy;&amp;kcy;&amp;icy; &amp;pcy;&amp;ocy; &amp;zcy;&amp;acy;&amp;pcy;&amp;rcy;&amp;ocy;&amp;scy;&amp;ucy; user group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690" y="2523996"/>
                  <a:ext cx="931117" cy="9311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amp;Kcy;&amp;acy;&amp;rcy;&amp;tcy;&amp;icy;&amp;ncy;&amp;kcy;&amp;icy; &amp;pcy;&amp;ocy; &amp;zcy;&amp;acy;&amp;pcy;&amp;rcy;&amp;ocy;&amp;scy;&amp;ucy; planet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4681" y="2093859"/>
                <a:ext cx="564707" cy="56470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505748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0664" y="148407"/>
            <a:ext cx="9236256"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Изучение журнала событий политики</a:t>
            </a:r>
          </a:p>
        </p:txBody>
      </p:sp>
      <p:pic>
        <p:nvPicPr>
          <p:cNvPr id="3" name="Picture 3" descr="A screenshot of the group policy log in Event Viewer in Windows 2012 R2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755" y="1146959"/>
            <a:ext cx="7797074" cy="5345259"/>
          </a:xfrm>
          <a:prstGeom prst="rect">
            <a:avLst/>
          </a:prstGeom>
        </p:spPr>
      </p:pic>
    </p:spTree>
    <p:extLst>
      <p:ext uri="{BB962C8B-B14F-4D97-AF65-F5344CB8AC3E}">
        <p14:creationId xmlns:p14="http://schemas.microsoft.com/office/powerpoint/2010/main" val="656409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565202" y="3190414"/>
            <a:ext cx="5408584" cy="2552368"/>
            <a:chOff x="6289482" y="3013544"/>
            <a:chExt cx="5049078" cy="2949934"/>
          </a:xfrm>
        </p:grpSpPr>
        <p:sp>
          <p:nvSpPr>
            <p:cNvPr id="15" name="Прямоугольник: скругленные противолежащие углы 14"/>
            <p:cNvSpPr/>
            <p:nvPr/>
          </p:nvSpPr>
          <p:spPr>
            <a:xfrm>
              <a:off x="6289482" y="3013544"/>
              <a:ext cx="5049078" cy="2949934"/>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6" name="TextBox 15"/>
            <p:cNvSpPr txBox="1"/>
            <p:nvPr/>
          </p:nvSpPr>
          <p:spPr>
            <a:xfrm>
              <a:off x="6412729" y="3355258"/>
              <a:ext cx="3167983" cy="369332"/>
            </a:xfrm>
            <a:prstGeom prst="rect">
              <a:avLst/>
            </a:prstGeom>
            <a:noFill/>
          </p:spPr>
          <p:txBody>
            <a:bodyPr vert="horz" wrap="none" rtlCol="0">
              <a:spAutoFit/>
            </a:bodyPr>
            <a:lstStyle/>
            <a:p>
              <a:r>
                <a:rPr lang="ru-RU" b="1" dirty="0">
                  <a:latin typeface="Arial" panose="020B0604020202020204" pitchFamily="34" charset="0"/>
                  <a:cs typeface="Arial" panose="020B0604020202020204" pitchFamily="34" charset="0"/>
                </a:rPr>
                <a:t>Информация для доступа</a:t>
              </a:r>
              <a:endParaRPr lang="en-CA" b="1" dirty="0">
                <a:latin typeface="Arial" panose="020B0604020202020204" pitchFamily="34" charset="0"/>
                <a:cs typeface="Arial" panose="020B0604020202020204" pitchFamily="34" charset="0"/>
              </a:endParaRPr>
            </a:p>
          </p:txBody>
        </p:sp>
      </p:grpSp>
      <p:sp>
        <p:nvSpPr>
          <p:cNvPr id="3" name="TextBox 2"/>
          <p:cNvSpPr txBox="1"/>
          <p:nvPr/>
        </p:nvSpPr>
        <p:spPr>
          <a:xfrm>
            <a:off x="330568" y="105602"/>
            <a:ext cx="11698514" cy="615553"/>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400" dirty="0">
                <a:solidFill>
                  <a:schemeClr val="bg1"/>
                </a:solidFill>
                <a:latin typeface="+mj-lt"/>
              </a:rPr>
              <a:t>Лабораторная работа 1.</a:t>
            </a:r>
            <a:r>
              <a:rPr lang="en-US" sz="3400" dirty="0">
                <a:solidFill>
                  <a:schemeClr val="bg1"/>
                </a:solidFill>
                <a:latin typeface="+mj-lt"/>
              </a:rPr>
              <a:t> </a:t>
            </a:r>
            <a:r>
              <a:rPr lang="ru-RU" sz="3400" dirty="0">
                <a:solidFill>
                  <a:schemeClr val="bg1"/>
                </a:solidFill>
                <a:latin typeface="+mj-lt"/>
              </a:rPr>
              <a:t>Внедрение групповой политики</a:t>
            </a:r>
            <a:endParaRPr lang="en-US" sz="3400" dirty="0">
              <a:solidFill>
                <a:schemeClr val="bg1"/>
              </a:solidFill>
              <a:latin typeface="+mj-lt"/>
            </a:endParaRPr>
          </a:p>
        </p:txBody>
      </p:sp>
      <p:sp>
        <p:nvSpPr>
          <p:cNvPr id="6" name="Text Placeholder 2"/>
          <p:cNvSpPr txBox="1">
            <a:spLocks/>
          </p:cNvSpPr>
          <p:nvPr/>
        </p:nvSpPr>
        <p:spPr>
          <a:xfrm>
            <a:off x="330568" y="1387910"/>
            <a:ext cx="6571841" cy="171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Font typeface="Wingdings" panose="05000000000000000000" pitchFamily="2" charset="2"/>
              <a:buChar char="v"/>
            </a:pPr>
            <a:r>
              <a:rPr lang="ru-RU" sz="2000" dirty="0">
                <a:latin typeface="Arial" panose="020B0604020202020204" pitchFamily="34" charset="0"/>
                <a:cs typeface="Arial" panose="020B0604020202020204" pitchFamily="34" charset="0"/>
              </a:rPr>
              <a:t>Упражнение</a:t>
            </a:r>
            <a:r>
              <a:rPr lang="en-CA" sz="2000" dirty="0">
                <a:latin typeface="Arial" panose="020B0604020202020204" pitchFamily="34" charset="0"/>
                <a:cs typeface="Arial" panose="020B0604020202020204" pitchFamily="34" charset="0"/>
              </a:rPr>
              <a:t> 1</a:t>
            </a:r>
            <a:r>
              <a:rPr lang="ru-RU" sz="2000" dirty="0">
                <a:latin typeface="Arial" panose="020B0604020202020204" pitchFamily="34" charset="0"/>
                <a:cs typeface="Arial" panose="020B0604020202020204" pitchFamily="34" charset="0"/>
              </a:rPr>
              <a:t>.</a:t>
            </a:r>
            <a:r>
              <a:rPr lang="en-CA"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Настройка центрального хранилища</a:t>
            </a:r>
            <a:r>
              <a:rPr lang="en-CA"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Упражнение</a:t>
            </a:r>
            <a:r>
              <a:rPr lang="en-CA" sz="2000" dirty="0">
                <a:latin typeface="Arial" panose="020B0604020202020204" pitchFamily="34" charset="0"/>
                <a:cs typeface="Arial" panose="020B0604020202020204" pitchFamily="34" charset="0"/>
              </a:rPr>
              <a:t> 2</a:t>
            </a:r>
            <a:r>
              <a:rPr lang="ru-RU" sz="2000" dirty="0">
                <a:latin typeface="Arial" panose="020B0604020202020204" pitchFamily="34" charset="0"/>
                <a:cs typeface="Arial" panose="020B0604020202020204" pitchFamily="34" charset="0"/>
              </a:rPr>
              <a:t>.</a:t>
            </a:r>
            <a:r>
              <a:rPr lang="en-CA"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Создание</a:t>
            </a:r>
            <a:r>
              <a:rPr lang="en-CA" sz="2000" dirty="0">
                <a:latin typeface="Arial" panose="020B0604020202020204" pitchFamily="34" charset="0"/>
                <a:cs typeface="Arial" panose="020B0604020202020204" pitchFamily="34" charset="0"/>
              </a:rPr>
              <a:t> GPOs</a:t>
            </a:r>
          </a:p>
          <a:p>
            <a:pPr marL="0" indent="0">
              <a:buNone/>
            </a:pPr>
            <a:endParaRPr lang="en-CA" sz="2000" dirty="0">
              <a:latin typeface="Arial" panose="020B0604020202020204" pitchFamily="34" charset="0"/>
              <a:cs typeface="Arial" panose="020B0604020202020204" pitchFamily="34" charset="0"/>
            </a:endParaRPr>
          </a:p>
        </p:txBody>
      </p:sp>
      <p:sp>
        <p:nvSpPr>
          <p:cNvPr id="8" name="TextBox 7"/>
          <p:cNvSpPr txBox="1"/>
          <p:nvPr/>
        </p:nvSpPr>
        <p:spPr>
          <a:xfrm>
            <a:off x="697224" y="4159465"/>
            <a:ext cx="5375841" cy="1077218"/>
          </a:xfrm>
          <a:prstGeom prst="rect">
            <a:avLst/>
          </a:prstGeom>
          <a:noFill/>
        </p:spPr>
        <p:txBody>
          <a:bodyPr vert="horz" wrap="square" rtlCol="0">
            <a:spAutoFit/>
          </a:bodyPr>
          <a:lstStyle/>
          <a:p>
            <a:pPr defTabSz="648000"/>
            <a:r>
              <a:rPr lang="ru-RU" sz="1600" b="0" i="0" u="none" strike="noStrike" baseline="0" dirty="0">
                <a:latin typeface="Segoe UI"/>
              </a:rPr>
              <a:t>Виртуальные машины</a:t>
            </a:r>
            <a:r>
              <a:rPr lang="en-US" sz="1600" b="0" i="0" u="none" strike="noStrike" baseline="0" dirty="0">
                <a:latin typeface="Segoe UI"/>
              </a:rPr>
              <a:t>	</a:t>
            </a:r>
            <a:r>
              <a:rPr lang="en-US" sz="1600" b="1" i="0" u="none" strike="noStrike" baseline="0" dirty="0">
                <a:latin typeface="Segoe UI"/>
              </a:rPr>
              <a:t>20410D‑LON‑DC1</a:t>
            </a:r>
          </a:p>
          <a:p>
            <a:pPr defTabSz="648000"/>
            <a:r>
              <a:rPr lang="en-US" sz="1600" b="1" i="0" u="none" strike="noStrike" baseline="0" dirty="0">
                <a:latin typeface="Segoe UI"/>
              </a:rPr>
              <a:t>				20410D‑LON‑CL1</a:t>
            </a:r>
            <a:r>
              <a:rPr lang="en-US" sz="1600" b="0" i="0" u="none" strike="noStrike" baseline="0" dirty="0">
                <a:latin typeface="Segoe UI"/>
              </a:rPr>
              <a:t>	</a:t>
            </a:r>
          </a:p>
          <a:p>
            <a:pPr defTabSz="648000"/>
            <a:r>
              <a:rPr lang="ru-RU" sz="1600" b="0" i="0" u="none" strike="noStrike" baseline="0" dirty="0">
                <a:latin typeface="Segoe UI"/>
              </a:rPr>
              <a:t>Имя пользователя</a:t>
            </a:r>
            <a:r>
              <a:rPr lang="en-US" sz="1600" b="0" i="0" u="none" strike="noStrike" baseline="0" dirty="0">
                <a:latin typeface="Segoe UI"/>
              </a:rPr>
              <a:t>		</a:t>
            </a:r>
            <a:r>
              <a:rPr lang="en-US" sz="1600" b="1" i="0" u="none" strike="noStrike" baseline="0" dirty="0" err="1">
                <a:latin typeface="Segoe UI"/>
              </a:rPr>
              <a:t>Adatum</a:t>
            </a:r>
            <a:r>
              <a:rPr lang="en-US" sz="1600" b="1" i="0" u="none" strike="noStrike" baseline="0" dirty="0">
                <a:latin typeface="Segoe UI"/>
              </a:rPr>
              <a:t>\Administrator</a:t>
            </a:r>
            <a:r>
              <a:rPr lang="en-US" sz="1600" b="0" i="0" u="none" strike="noStrike" baseline="0" dirty="0">
                <a:latin typeface="Segoe UI"/>
              </a:rPr>
              <a:t>	</a:t>
            </a:r>
          </a:p>
          <a:p>
            <a:pPr defTabSz="648000"/>
            <a:r>
              <a:rPr lang="ru-RU" sz="1600" b="0" i="0" u="none" strike="noStrike" baseline="0" dirty="0">
                <a:latin typeface="Segoe UI"/>
              </a:rPr>
              <a:t>Пароль  </a:t>
            </a:r>
            <a:r>
              <a:rPr lang="en-US" sz="1600" b="0" i="0" u="none" strike="noStrike" baseline="0" dirty="0">
                <a:latin typeface="Segoe UI"/>
              </a:rPr>
              <a:t>		</a:t>
            </a:r>
            <a:r>
              <a:rPr lang="ru-RU" sz="1600" b="0" i="0" u="none" strike="noStrike" baseline="0" dirty="0">
                <a:latin typeface="Segoe UI"/>
              </a:rPr>
              <a:t>            </a:t>
            </a:r>
            <a:r>
              <a:rPr lang="en-US" sz="1600" b="1" i="0" u="none" strike="noStrike" baseline="0" dirty="0">
                <a:latin typeface="Segoe UI"/>
              </a:rPr>
              <a:t>Pa$$w0rd</a:t>
            </a:r>
            <a:r>
              <a:rPr lang="en-US" sz="1600" b="0" i="0" u="none" strike="noStrike" baseline="0" dirty="0">
                <a:latin typeface="Segoe UI"/>
              </a:rPr>
              <a:t>	</a:t>
            </a:r>
          </a:p>
        </p:txBody>
      </p:sp>
      <p:sp>
        <p:nvSpPr>
          <p:cNvPr id="12" name="Прямоугольник: скругленные углы 11"/>
          <p:cNvSpPr/>
          <p:nvPr/>
        </p:nvSpPr>
        <p:spPr>
          <a:xfrm>
            <a:off x="6902409" y="1671201"/>
            <a:ext cx="5074317" cy="4718273"/>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3" name="TextBox 12"/>
          <p:cNvSpPr txBox="1"/>
          <p:nvPr/>
        </p:nvSpPr>
        <p:spPr>
          <a:xfrm>
            <a:off x="1485780" y="5925450"/>
            <a:ext cx="3602909" cy="400110"/>
          </a:xfrm>
          <a:prstGeom prst="rect">
            <a:avLst/>
          </a:prstGeom>
          <a:noFill/>
        </p:spPr>
        <p:txBody>
          <a:bodyPr vert="horz" wrap="none" rtlCol="0">
            <a:spAutoFit/>
          </a:bodyPr>
          <a:lstStyle/>
          <a:p>
            <a:r>
              <a:rPr lang="ru-RU" sz="2000" b="1" dirty="0">
                <a:solidFill>
                  <a:srgbClr val="C00000"/>
                </a:solidFill>
                <a:latin typeface="Segoe UI"/>
              </a:rPr>
              <a:t>Расчетное время: 45 минут</a:t>
            </a:r>
            <a:endParaRPr lang="en-CA" sz="2000" b="1" dirty="0">
              <a:solidFill>
                <a:srgbClr val="C00000"/>
              </a:solidFill>
              <a:latin typeface="Segoe UI"/>
            </a:endParaRPr>
          </a:p>
        </p:txBody>
      </p:sp>
      <p:sp>
        <p:nvSpPr>
          <p:cNvPr id="18" name="Прямоугольник 17"/>
          <p:cNvSpPr/>
          <p:nvPr/>
        </p:nvSpPr>
        <p:spPr>
          <a:xfrm>
            <a:off x="8490471" y="1120265"/>
            <a:ext cx="1691489" cy="461665"/>
          </a:xfrm>
          <a:prstGeom prst="rect">
            <a:avLst/>
          </a:prstGeom>
        </p:spPr>
        <p:txBody>
          <a:bodyPr wrap="none">
            <a:spAutoFit/>
          </a:bodyPr>
          <a:lstStyle/>
          <a:p>
            <a:r>
              <a:rPr lang="ru-RU" sz="2400" b="1" dirty="0">
                <a:latin typeface="Arial" panose="020B0604020202020204" pitchFamily="34" charset="0"/>
                <a:cs typeface="Arial" panose="020B0604020202020204" pitchFamily="34" charset="0"/>
              </a:rPr>
              <a:t>Сценарий</a:t>
            </a:r>
          </a:p>
        </p:txBody>
      </p:sp>
      <p:sp>
        <p:nvSpPr>
          <p:cNvPr id="4" name="Прямоугольник 3"/>
          <p:cNvSpPr/>
          <p:nvPr/>
        </p:nvSpPr>
        <p:spPr>
          <a:xfrm>
            <a:off x="7222435" y="1848743"/>
            <a:ext cx="4529593" cy="4401205"/>
          </a:xfrm>
          <a:prstGeom prst="rect">
            <a:avLst/>
          </a:prstGeom>
        </p:spPr>
        <p:txBody>
          <a:bodyPr wrap="square">
            <a:spAutoFit/>
          </a:bodyPr>
          <a:lstStyle/>
          <a:p>
            <a:pPr algn="just">
              <a:spcAft>
                <a:spcPts val="600"/>
              </a:spcAft>
            </a:pPr>
            <a:r>
              <a:rPr lang="ru-RU" sz="1400" dirty="0">
                <a:latin typeface="Arial" panose="020B0604020202020204" pitchFamily="34" charset="0"/>
                <a:cs typeface="Arial" panose="020B0604020202020204" pitchFamily="34" charset="0"/>
              </a:rPr>
              <a:t>A. </a:t>
            </a:r>
            <a:r>
              <a:rPr lang="ru-RU" sz="1400" dirty="0" err="1">
                <a:latin typeface="Arial" panose="020B0604020202020204" pitchFamily="34" charset="0"/>
                <a:cs typeface="Arial" panose="020B0604020202020204" pitchFamily="34" charset="0"/>
              </a:rPr>
              <a:t>Datum</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Corporation</a:t>
            </a:r>
            <a:r>
              <a:rPr lang="ru-RU" sz="1400" dirty="0">
                <a:latin typeface="Arial" panose="020B0604020202020204" pitchFamily="34" charset="0"/>
                <a:cs typeface="Arial" panose="020B0604020202020204" pitchFamily="34" charset="0"/>
              </a:rPr>
              <a:t> является международной инженерно-производственная компания с головным офисом в Лондоне, Англия. A. </a:t>
            </a:r>
            <a:r>
              <a:rPr lang="ru-RU" sz="1400" dirty="0" err="1">
                <a:latin typeface="Arial" panose="020B0604020202020204" pitchFamily="34" charset="0"/>
                <a:cs typeface="Arial" panose="020B0604020202020204" pitchFamily="34" charset="0"/>
              </a:rPr>
              <a:t>Datum</a:t>
            </a:r>
            <a:r>
              <a:rPr lang="ru-RU" sz="1400" dirty="0">
                <a:latin typeface="Arial" panose="020B0604020202020204" pitchFamily="34" charset="0"/>
                <a:cs typeface="Arial" panose="020B0604020202020204" pitchFamily="34" charset="0"/>
              </a:rPr>
              <a:t> недавно развернула </a:t>
            </a:r>
            <a:r>
              <a:rPr lang="ru-RU" sz="1400" dirty="0" err="1">
                <a:latin typeface="Arial" panose="020B0604020202020204" pitchFamily="34" charset="0"/>
                <a:cs typeface="Arial" panose="020B0604020202020204" pitchFamily="34" charset="0"/>
              </a:rPr>
              <a:t>Windows</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Server</a:t>
            </a:r>
            <a:r>
              <a:rPr lang="ru-RU" sz="1400" dirty="0">
                <a:latin typeface="Arial" panose="020B0604020202020204" pitchFamily="34" charset="0"/>
                <a:cs typeface="Arial" panose="020B0604020202020204" pitchFamily="34" charset="0"/>
              </a:rPr>
              <a:t> 2012 с инфраструктурой для клиентов </a:t>
            </a:r>
            <a:r>
              <a:rPr lang="ru-RU" sz="1400" dirty="0" err="1">
                <a:latin typeface="Arial" panose="020B0604020202020204" pitchFamily="34" charset="0"/>
                <a:cs typeface="Arial" panose="020B0604020202020204" pitchFamily="34" charset="0"/>
              </a:rPr>
              <a:t>Windows</a:t>
            </a:r>
            <a:r>
              <a:rPr lang="ru-RU" sz="1400" dirty="0">
                <a:latin typeface="Arial" panose="020B0604020202020204" pitchFamily="34" charset="0"/>
                <a:cs typeface="Arial" panose="020B0604020202020204" pitchFamily="34" charset="0"/>
              </a:rPr>
              <a:t> 8.</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Вы - член команды поддержки серверов, Вы помогаете в развертывании и настройке новых серверов и сервисов в существующей инфраструктуре на основе инструкций, предоставленных Вам IТ-менеджером.</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Вам потребуется создать центральное хранилище для файлов ADMX, чтобы каждый мог редактировать объекты групповой политики, которые были созданы с файлами ADMX. Кроме того, необходимо создать стартовый объект групповой политики, который включает настройки </a:t>
            </a:r>
            <a:r>
              <a:rPr lang="ru-RU" sz="1400" dirty="0" err="1">
                <a:latin typeface="Arial" panose="020B0604020202020204" pitchFamily="34" charset="0"/>
                <a:cs typeface="Arial" panose="020B0604020202020204" pitchFamily="34" charset="0"/>
              </a:rPr>
              <a:t>Internet</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Explorer</a:t>
            </a:r>
            <a:r>
              <a:rPr lang="ru-RU" sz="1400" dirty="0">
                <a:latin typeface="Arial" panose="020B0604020202020204" pitchFamily="34" charset="0"/>
                <a:cs typeface="Arial" panose="020B0604020202020204" pitchFamily="34" charset="0"/>
              </a:rPr>
              <a:t>, а затем настроить объект групповой политики, который применит настройки для отдела маркетинга и отдела информационных технологий.</a:t>
            </a:r>
          </a:p>
        </p:txBody>
      </p:sp>
    </p:spTree>
    <p:extLst>
      <p:ext uri="{BB962C8B-B14F-4D97-AF65-F5344CB8AC3E}">
        <p14:creationId xmlns:p14="http://schemas.microsoft.com/office/powerpoint/2010/main" val="3369246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893" y="111303"/>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лабораторной работы</a:t>
            </a:r>
            <a:endParaRPr lang="en-US" sz="3600" dirty="0">
              <a:solidFill>
                <a:schemeClr val="bg1"/>
              </a:solidFill>
              <a:latin typeface="+mj-lt"/>
            </a:endParaRPr>
          </a:p>
        </p:txBody>
      </p:sp>
      <p:sp>
        <p:nvSpPr>
          <p:cNvPr id="7" name="Text Placeholder 2"/>
          <p:cNvSpPr txBox="1">
            <a:spLocks/>
          </p:cNvSpPr>
          <p:nvPr/>
        </p:nvSpPr>
        <p:spPr bwMode="auto">
          <a:xfrm>
            <a:off x="477576" y="1215059"/>
            <a:ext cx="8412480" cy="4579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454025" indent="-454025">
              <a:buFont typeface="Wingdings" panose="05000000000000000000" pitchFamily="2" charset="2"/>
              <a:buChar char="Ø"/>
              <a:defRPr/>
            </a:pPr>
            <a:r>
              <a:rPr lang="ru-RU" sz="2200" dirty="0">
                <a:latin typeface="Arial" panose="020B0604020202020204" pitchFamily="34" charset="0"/>
                <a:cs typeface="Arial" panose="020B0604020202020204" pitchFamily="34" charset="0"/>
              </a:rPr>
              <a:t>В чем разница между файлами ADMX и ADML?</a:t>
            </a:r>
          </a:p>
          <a:p>
            <a:pPr marL="454025" indent="-454025">
              <a:buFont typeface="Wingdings" panose="05000000000000000000" pitchFamily="2" charset="2"/>
              <a:buChar char="Ø"/>
              <a:defRPr/>
            </a:pPr>
            <a:r>
              <a:rPr lang="ru-RU" sz="2200" dirty="0">
                <a:latin typeface="Arial" panose="020B0604020202020204" pitchFamily="34" charset="0"/>
                <a:cs typeface="Arial" panose="020B0604020202020204" pitchFamily="34" charset="0"/>
              </a:rPr>
              <a:t>Группа Менеджеры по продажам должна быть освобождена от политики блокировки рабочего стола, которая применяется ко всему подразделению продаж. Все учетные записи пользователей и группы продавцов находятся в OU Продажи. Как Вы освободите группу Менеджеры по продажам?</a:t>
            </a:r>
          </a:p>
          <a:p>
            <a:pPr marL="454025" indent="-454025">
              <a:buFont typeface="Wingdings" panose="05000000000000000000" pitchFamily="2" charset="2"/>
              <a:buChar char="Ø"/>
              <a:defRPr/>
            </a:pPr>
            <a:r>
              <a:rPr lang="ru-RU" sz="2200" dirty="0">
                <a:latin typeface="Arial" panose="020B0604020202020204" pitchFamily="34" charset="0"/>
                <a:cs typeface="Arial" panose="020B0604020202020204" pitchFamily="34" charset="0"/>
              </a:rPr>
              <a:t>Какую команду </a:t>
            </a:r>
            <a:r>
              <a:rPr lang="ru-RU" sz="2200" dirty="0" err="1">
                <a:latin typeface="Arial" panose="020B0604020202020204" pitchFamily="34" charset="0"/>
                <a:cs typeface="Arial" panose="020B0604020202020204" pitchFamily="34" charset="0"/>
              </a:rPr>
              <a:t>Windows</a:t>
            </a:r>
            <a:r>
              <a:rPr lang="ru-RU" sz="2200" dirty="0">
                <a:latin typeface="Arial" panose="020B0604020202020204" pitchFamily="34" charset="0"/>
                <a:cs typeface="Arial" panose="020B0604020202020204" pitchFamily="34" charset="0"/>
              </a:rPr>
              <a:t>, Вы можете использовать, чтобы немедленного обновить все объекты групповой политики на клиентском компьютере?</a:t>
            </a:r>
          </a:p>
          <a:p>
            <a:pPr marL="454025" marR="0" lvl="0" indent="-454025"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74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565202" y="3190414"/>
            <a:ext cx="5408584" cy="2552368"/>
            <a:chOff x="6289482" y="3013544"/>
            <a:chExt cx="5049078" cy="2949934"/>
          </a:xfrm>
        </p:grpSpPr>
        <p:sp>
          <p:nvSpPr>
            <p:cNvPr id="4" name="Прямоугольник: скругленные противолежащие углы 3"/>
            <p:cNvSpPr/>
            <p:nvPr/>
          </p:nvSpPr>
          <p:spPr>
            <a:xfrm>
              <a:off x="6289482" y="3013544"/>
              <a:ext cx="5049078" cy="2949934"/>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5" name="TextBox 4"/>
            <p:cNvSpPr txBox="1"/>
            <p:nvPr/>
          </p:nvSpPr>
          <p:spPr>
            <a:xfrm>
              <a:off x="6412729" y="3355258"/>
              <a:ext cx="3167983" cy="369332"/>
            </a:xfrm>
            <a:prstGeom prst="rect">
              <a:avLst/>
            </a:prstGeom>
            <a:noFill/>
          </p:spPr>
          <p:txBody>
            <a:bodyPr vert="horz" wrap="none" rtlCol="0">
              <a:spAutoFit/>
            </a:bodyPr>
            <a:lstStyle/>
            <a:p>
              <a:r>
                <a:rPr lang="ru-RU" b="1" dirty="0">
                  <a:latin typeface="Arial" panose="020B0604020202020204" pitchFamily="34" charset="0"/>
                  <a:cs typeface="Arial" panose="020B0604020202020204" pitchFamily="34" charset="0"/>
                </a:rPr>
                <a:t>Информация для доступа</a:t>
              </a:r>
              <a:endParaRPr lang="en-CA" b="1" dirty="0">
                <a:latin typeface="Arial" panose="020B0604020202020204" pitchFamily="34" charset="0"/>
                <a:cs typeface="Arial" panose="020B0604020202020204" pitchFamily="34" charset="0"/>
              </a:endParaRPr>
            </a:p>
          </p:txBody>
        </p:sp>
      </p:grpSp>
      <p:sp>
        <p:nvSpPr>
          <p:cNvPr id="6" name="TextBox 5"/>
          <p:cNvSpPr txBox="1"/>
          <p:nvPr/>
        </p:nvSpPr>
        <p:spPr>
          <a:xfrm>
            <a:off x="330568" y="105602"/>
            <a:ext cx="11698514" cy="615553"/>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400" dirty="0">
                <a:solidFill>
                  <a:schemeClr val="bg1"/>
                </a:solidFill>
                <a:latin typeface="+mj-lt"/>
              </a:rPr>
              <a:t>Лабораторная работа 2.</a:t>
            </a:r>
            <a:r>
              <a:rPr lang="en-US" sz="3400" dirty="0">
                <a:solidFill>
                  <a:schemeClr val="bg1"/>
                </a:solidFill>
                <a:latin typeface="+mj-lt"/>
              </a:rPr>
              <a:t> </a:t>
            </a:r>
            <a:r>
              <a:rPr lang="ru-RU" sz="3400" dirty="0">
                <a:solidFill>
                  <a:schemeClr val="bg1"/>
                </a:solidFill>
                <a:latin typeface="+mj-lt"/>
              </a:rPr>
              <a:t>Внедрение групповой политики</a:t>
            </a:r>
            <a:endParaRPr lang="en-US" sz="3400" dirty="0">
              <a:solidFill>
                <a:schemeClr val="bg1"/>
              </a:solidFill>
              <a:latin typeface="+mj-lt"/>
            </a:endParaRPr>
          </a:p>
        </p:txBody>
      </p:sp>
      <p:sp>
        <p:nvSpPr>
          <p:cNvPr id="7" name="Text Placeholder 2"/>
          <p:cNvSpPr txBox="1">
            <a:spLocks/>
          </p:cNvSpPr>
          <p:nvPr/>
        </p:nvSpPr>
        <p:spPr>
          <a:xfrm>
            <a:off x="357486" y="1135415"/>
            <a:ext cx="6482892" cy="171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1. Создание и настройка </a:t>
            </a:r>
            <a:r>
              <a:rPr lang="en-US" sz="1800" dirty="0">
                <a:latin typeface="Arial" panose="020B0604020202020204" pitchFamily="34" charset="0"/>
                <a:cs typeface="Arial" panose="020B0604020202020204" pitchFamily="34" charset="0"/>
              </a:rPr>
              <a:t>GPOs</a:t>
            </a:r>
          </a:p>
          <a:p>
            <a:pPr marL="269875" indent="-2698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2. Управление областью групповой политики</a:t>
            </a:r>
            <a:endParaRPr lang="en-US" sz="1800" dirty="0">
              <a:latin typeface="Arial" panose="020B0604020202020204" pitchFamily="34" charset="0"/>
              <a:cs typeface="Arial" panose="020B0604020202020204" pitchFamily="34" charset="0"/>
            </a:endParaRPr>
          </a:p>
          <a:p>
            <a:pPr marL="269875" indent="-2698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3. Определение приложений </a:t>
            </a:r>
            <a:r>
              <a:rPr lang="en-US" sz="1800" dirty="0">
                <a:latin typeface="Arial" panose="020B0604020202020204" pitchFamily="34" charset="0"/>
                <a:cs typeface="Arial" panose="020B0604020202020204" pitchFamily="34" charset="0"/>
              </a:rPr>
              <a:t>GPO</a:t>
            </a:r>
          </a:p>
          <a:p>
            <a:pPr marL="269875" indent="-269875">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4: Управление объектами групповой политики</a:t>
            </a:r>
            <a:endParaRPr lang="en-US" sz="1800" dirty="0">
              <a:latin typeface="Arial" panose="020B0604020202020204" pitchFamily="34" charset="0"/>
              <a:cs typeface="Arial" panose="020B0604020202020204" pitchFamily="34" charset="0"/>
            </a:endParaRPr>
          </a:p>
        </p:txBody>
      </p:sp>
      <p:sp>
        <p:nvSpPr>
          <p:cNvPr id="8" name="TextBox 7"/>
          <p:cNvSpPr txBox="1"/>
          <p:nvPr/>
        </p:nvSpPr>
        <p:spPr>
          <a:xfrm>
            <a:off x="697224" y="4159465"/>
            <a:ext cx="5375841" cy="1077218"/>
          </a:xfrm>
          <a:prstGeom prst="rect">
            <a:avLst/>
          </a:prstGeom>
          <a:noFill/>
        </p:spPr>
        <p:txBody>
          <a:bodyPr vert="horz" wrap="square" rtlCol="0">
            <a:spAutoFit/>
          </a:bodyPr>
          <a:lstStyle/>
          <a:p>
            <a:pPr defTabSz="648000"/>
            <a:r>
              <a:rPr lang="ru-RU" sz="1600" b="0" i="0" u="none" strike="noStrike" baseline="0" dirty="0">
                <a:latin typeface="Segoe UI"/>
              </a:rPr>
              <a:t>Виртуальные машины</a:t>
            </a:r>
            <a:r>
              <a:rPr lang="en-US" sz="1600" b="0" i="0" u="none" strike="noStrike" baseline="0" dirty="0">
                <a:latin typeface="Segoe UI"/>
              </a:rPr>
              <a:t>	</a:t>
            </a:r>
            <a:r>
              <a:rPr lang="en-US" sz="1600" b="1" i="0" u="none" strike="noStrike" baseline="0" dirty="0">
                <a:latin typeface="Segoe UI"/>
              </a:rPr>
              <a:t>20410D‑LON‑DC1</a:t>
            </a:r>
          </a:p>
          <a:p>
            <a:pPr defTabSz="648000"/>
            <a:r>
              <a:rPr lang="en-US" sz="1600" b="1" i="0" u="none" strike="noStrike" baseline="0" dirty="0">
                <a:latin typeface="Segoe UI"/>
              </a:rPr>
              <a:t>				20410D‑LON‑CL1</a:t>
            </a:r>
            <a:r>
              <a:rPr lang="en-US" sz="1600" b="0" i="0" u="none" strike="noStrike" baseline="0" dirty="0">
                <a:latin typeface="Segoe UI"/>
              </a:rPr>
              <a:t>	</a:t>
            </a:r>
          </a:p>
          <a:p>
            <a:pPr defTabSz="648000"/>
            <a:r>
              <a:rPr lang="ru-RU" sz="1600" b="0" i="0" u="none" strike="noStrike" baseline="0" dirty="0">
                <a:latin typeface="Segoe UI"/>
              </a:rPr>
              <a:t>Имя пользователя</a:t>
            </a:r>
            <a:r>
              <a:rPr lang="en-US" sz="1600" b="0" i="0" u="none" strike="noStrike" baseline="0" dirty="0">
                <a:latin typeface="Segoe UI"/>
              </a:rPr>
              <a:t>		</a:t>
            </a:r>
            <a:r>
              <a:rPr lang="en-US" sz="1600" b="1" i="0" u="none" strike="noStrike" baseline="0" dirty="0" err="1">
                <a:latin typeface="Segoe UI"/>
              </a:rPr>
              <a:t>Adatum</a:t>
            </a:r>
            <a:r>
              <a:rPr lang="en-US" sz="1600" b="1" i="0" u="none" strike="noStrike" baseline="0" dirty="0">
                <a:latin typeface="Segoe UI"/>
              </a:rPr>
              <a:t>\Administrator</a:t>
            </a:r>
            <a:r>
              <a:rPr lang="en-US" sz="1600" b="0" i="0" u="none" strike="noStrike" baseline="0" dirty="0">
                <a:latin typeface="Segoe UI"/>
              </a:rPr>
              <a:t>	</a:t>
            </a:r>
          </a:p>
          <a:p>
            <a:pPr defTabSz="648000"/>
            <a:r>
              <a:rPr lang="ru-RU" sz="1600" b="0" i="0" u="none" strike="noStrike" baseline="0" dirty="0">
                <a:latin typeface="Segoe UI"/>
              </a:rPr>
              <a:t>Пароль  </a:t>
            </a:r>
            <a:r>
              <a:rPr lang="en-US" sz="1600" b="0" i="0" u="none" strike="noStrike" baseline="0" dirty="0">
                <a:latin typeface="Segoe UI"/>
              </a:rPr>
              <a:t>		</a:t>
            </a:r>
            <a:r>
              <a:rPr lang="ru-RU" sz="1600" b="0" i="0" u="none" strike="noStrike" baseline="0" dirty="0">
                <a:latin typeface="Segoe UI"/>
              </a:rPr>
              <a:t>            </a:t>
            </a:r>
            <a:r>
              <a:rPr lang="en-US" sz="1600" b="1" i="0" u="none" strike="noStrike" baseline="0" dirty="0">
                <a:latin typeface="Segoe UI"/>
              </a:rPr>
              <a:t>Pa$$w0rd</a:t>
            </a:r>
            <a:r>
              <a:rPr lang="en-US" sz="1600" b="0" i="0" u="none" strike="noStrike" baseline="0" dirty="0">
                <a:latin typeface="Segoe UI"/>
              </a:rPr>
              <a:t>	</a:t>
            </a:r>
          </a:p>
        </p:txBody>
      </p:sp>
      <p:sp>
        <p:nvSpPr>
          <p:cNvPr id="9" name="Прямоугольник: скругленные углы 8"/>
          <p:cNvSpPr/>
          <p:nvPr/>
        </p:nvSpPr>
        <p:spPr>
          <a:xfrm>
            <a:off x="6415791" y="1671201"/>
            <a:ext cx="5560936" cy="4718273"/>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sp>
        <p:nvSpPr>
          <p:cNvPr id="10" name="TextBox 9"/>
          <p:cNvSpPr txBox="1"/>
          <p:nvPr/>
        </p:nvSpPr>
        <p:spPr>
          <a:xfrm>
            <a:off x="1485780" y="5925450"/>
            <a:ext cx="3602909" cy="400110"/>
          </a:xfrm>
          <a:prstGeom prst="rect">
            <a:avLst/>
          </a:prstGeom>
          <a:noFill/>
        </p:spPr>
        <p:txBody>
          <a:bodyPr vert="horz" wrap="none" rtlCol="0">
            <a:spAutoFit/>
          </a:bodyPr>
          <a:lstStyle/>
          <a:p>
            <a:r>
              <a:rPr lang="ru-RU" sz="2000" b="1" dirty="0">
                <a:solidFill>
                  <a:srgbClr val="C00000"/>
                </a:solidFill>
                <a:latin typeface="Segoe UI"/>
              </a:rPr>
              <a:t>Расчетное время: 90 минут</a:t>
            </a:r>
            <a:endParaRPr lang="en-CA" sz="2000" b="1" dirty="0">
              <a:solidFill>
                <a:srgbClr val="C00000"/>
              </a:solidFill>
              <a:latin typeface="Segoe UI"/>
            </a:endParaRPr>
          </a:p>
        </p:txBody>
      </p:sp>
      <p:sp>
        <p:nvSpPr>
          <p:cNvPr id="11" name="Прямоугольник 10"/>
          <p:cNvSpPr/>
          <p:nvPr/>
        </p:nvSpPr>
        <p:spPr>
          <a:xfrm>
            <a:off x="8490471" y="1120265"/>
            <a:ext cx="1691489" cy="461665"/>
          </a:xfrm>
          <a:prstGeom prst="rect">
            <a:avLst/>
          </a:prstGeom>
        </p:spPr>
        <p:txBody>
          <a:bodyPr wrap="none">
            <a:spAutoFit/>
          </a:bodyPr>
          <a:lstStyle/>
          <a:p>
            <a:r>
              <a:rPr lang="ru-RU" sz="2400" b="1" dirty="0">
                <a:latin typeface="Arial" panose="020B0604020202020204" pitchFamily="34" charset="0"/>
                <a:cs typeface="Arial" panose="020B0604020202020204" pitchFamily="34" charset="0"/>
              </a:rPr>
              <a:t>Сценарий</a:t>
            </a:r>
          </a:p>
        </p:txBody>
      </p:sp>
      <p:sp>
        <p:nvSpPr>
          <p:cNvPr id="12" name="Прямоугольник 11"/>
          <p:cNvSpPr/>
          <p:nvPr/>
        </p:nvSpPr>
        <p:spPr>
          <a:xfrm>
            <a:off x="6802904" y="1908703"/>
            <a:ext cx="4911650" cy="4339650"/>
          </a:xfrm>
          <a:prstGeom prst="rect">
            <a:avLst/>
          </a:prstGeom>
        </p:spPr>
        <p:txBody>
          <a:bodyPr wrap="square">
            <a:spAutoFit/>
          </a:bodyPr>
          <a:lstStyle/>
          <a:p>
            <a:pPr algn="just">
              <a:spcAft>
                <a:spcPts val="600"/>
              </a:spcAft>
            </a:pPr>
            <a:r>
              <a:rPr lang="ru-RU" sz="1400" dirty="0">
                <a:latin typeface="Arial" panose="020B0604020202020204" pitchFamily="34" charset="0"/>
                <a:cs typeface="Arial" panose="020B0604020202020204" pitchFamily="34" charset="0"/>
              </a:rPr>
              <a:t>В данной лабораторной работе Вам потребуется использовать групповую политику для применения стандартных параметров безопасности блокировки экрана компьютера, когда пользователь оставляет  компьютер без присмотра на 10 минут и более. Кроме того, необходимо настроить параметры политики, которая позволит предотвратить доступ к определенным программам на локальных рабочих станциях.</a:t>
            </a:r>
          </a:p>
          <a:p>
            <a:pPr algn="just">
              <a:spcAft>
                <a:spcPts val="600"/>
              </a:spcAft>
            </a:pPr>
            <a:r>
              <a:rPr lang="ru-RU" sz="1400" dirty="0">
                <a:latin typeface="Arial" panose="020B0604020202020204" pitchFamily="34" charset="0"/>
                <a:cs typeface="Arial" panose="020B0604020202020204" pitchFamily="34" charset="0"/>
              </a:rPr>
              <a:t>Через некоторое время, Вы были осведомлены о том, что произошел критический сбой приложения, когда компьютер перешел в режим сна, Вам необходимо отменить данную политику относительно команды инженеров-исследователей, которые используют приложения каждый день. Кроме того, Вам потребуется настроить 45-минутный тайм-аут на компьютерах в конференц-зале.</a:t>
            </a:r>
          </a:p>
          <a:p>
            <a:pPr algn="just">
              <a:spcAft>
                <a:spcPts val="600"/>
              </a:spcAft>
            </a:pPr>
            <a:r>
              <a:rPr lang="ru-RU" sz="1400" dirty="0">
                <a:latin typeface="Arial" panose="020B0604020202020204" pitchFamily="34" charset="0"/>
                <a:cs typeface="Arial" panose="020B0604020202020204" pitchFamily="34" charset="0"/>
              </a:rPr>
              <a:t>После создания политики, необходимо оценить </a:t>
            </a:r>
            <a:r>
              <a:rPr lang="ru-RU" sz="1400" dirty="0" err="1">
                <a:latin typeface="Arial" panose="020B0604020202020204" pitchFamily="34" charset="0"/>
                <a:cs typeface="Arial" panose="020B0604020202020204" pitchFamily="34" charset="0"/>
              </a:rPr>
              <a:t>RSoPs</a:t>
            </a:r>
            <a:r>
              <a:rPr lang="ru-RU" sz="1400" dirty="0">
                <a:latin typeface="Arial" panose="020B0604020202020204" pitchFamily="34" charset="0"/>
                <a:cs typeface="Arial" panose="020B0604020202020204" pitchFamily="34" charset="0"/>
              </a:rPr>
              <a:t> для пользователей в вашей среде, чтобы убедиться, что GP-инфраструктура является оптимальной.</a:t>
            </a:r>
          </a:p>
        </p:txBody>
      </p:sp>
    </p:spTree>
    <p:extLst>
      <p:ext uri="{BB962C8B-B14F-4D97-AF65-F5344CB8AC3E}">
        <p14:creationId xmlns:p14="http://schemas.microsoft.com/office/powerpoint/2010/main" val="3633817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893" y="111303"/>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лабораторной работы</a:t>
            </a:r>
            <a:endParaRPr lang="en-US" sz="3600" dirty="0">
              <a:solidFill>
                <a:schemeClr val="bg1"/>
              </a:solidFill>
              <a:latin typeface="+mj-lt"/>
            </a:endParaRPr>
          </a:p>
        </p:txBody>
      </p:sp>
      <p:sp>
        <p:nvSpPr>
          <p:cNvPr id="3" name="Text Placeholder 2"/>
          <p:cNvSpPr txBox="1">
            <a:spLocks/>
          </p:cNvSpPr>
          <p:nvPr/>
        </p:nvSpPr>
        <p:spPr bwMode="auto">
          <a:xfrm>
            <a:off x="511179" y="757634"/>
            <a:ext cx="9042123" cy="57937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Font typeface="Wingdings" panose="05000000000000000000" pitchFamily="2" charset="2"/>
              <a:buChar char="Ø"/>
            </a:pPr>
            <a:endParaRPr lang="ru-RU" sz="2200" dirty="0">
              <a:latin typeface="Arial" panose="020B0604020202020204" pitchFamily="34" charset="0"/>
              <a:cs typeface="Arial" panose="020B0604020202020204" pitchFamily="34" charset="0"/>
            </a:endParaRPr>
          </a:p>
          <a:p>
            <a:pPr marL="357188"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Какие параметры политики уже развернуты</a:t>
            </a:r>
            <a:r>
              <a:rPr lang="en-US"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в вашей организации с использованием групповой политики?</a:t>
            </a:r>
          </a:p>
          <a:p>
            <a:pPr marL="357188"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Многие организации в значительной степени зависят от фильтрации безопасности областей </a:t>
            </a:r>
            <a:r>
              <a:rPr lang="en-US" sz="2200" dirty="0">
                <a:latin typeface="Arial" panose="020B0604020202020204" pitchFamily="34" charset="0"/>
                <a:cs typeface="Arial" panose="020B0604020202020204" pitchFamily="34" charset="0"/>
              </a:rPr>
              <a:t>GPOs</a:t>
            </a:r>
            <a:r>
              <a:rPr lang="ru-RU" sz="2200" dirty="0">
                <a:latin typeface="Arial" panose="020B0604020202020204" pitchFamily="34" charset="0"/>
                <a:cs typeface="Arial" panose="020B0604020202020204" pitchFamily="34" charset="0"/>
              </a:rPr>
              <a:t>. В этих организациях, объекты групповой политики, как правило, связаны между собой очень высоко в логической структуре </a:t>
            </a:r>
            <a:r>
              <a:rPr lang="ru-RU" sz="2200" dirty="0" err="1">
                <a:latin typeface="Arial" panose="020B0604020202020204" pitchFamily="34" charset="0"/>
                <a:cs typeface="Arial" panose="020B0604020202020204" pitchFamily="34" charset="0"/>
              </a:rPr>
              <a:t>Active</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Directory</a:t>
            </a:r>
            <a:r>
              <a:rPr lang="ru-RU" sz="2200" dirty="0">
                <a:latin typeface="Arial" panose="020B0604020202020204" pitchFamily="34" charset="0"/>
                <a:cs typeface="Arial" panose="020B0604020202020204" pitchFamily="34" charset="0"/>
              </a:rPr>
              <a:t>. Какие преимущества Вы получаете, используя групповую фильтрации безопасности, вместо </a:t>
            </a:r>
            <a:r>
              <a:rPr lang="en-US" sz="2200" dirty="0">
                <a:latin typeface="Arial" panose="020B0604020202020204" pitchFamily="34" charset="0"/>
                <a:cs typeface="Arial" panose="020B0604020202020204" pitchFamily="34" charset="0"/>
              </a:rPr>
              <a:t>GPO</a:t>
            </a:r>
            <a:r>
              <a:rPr lang="ru-RU" sz="2200" dirty="0">
                <a:latin typeface="Arial" panose="020B0604020202020204" pitchFamily="34" charset="0"/>
                <a:cs typeface="Arial" panose="020B0604020202020204" pitchFamily="34" charset="0"/>
              </a:rPr>
              <a:t>-соединений для управления GPO-областями?</a:t>
            </a:r>
            <a:endParaRPr lang="en-US" sz="2200" dirty="0">
              <a:latin typeface="Arial" panose="020B0604020202020204" pitchFamily="34" charset="0"/>
              <a:cs typeface="Arial" panose="020B0604020202020204" pitchFamily="34" charset="0"/>
            </a:endParaRPr>
          </a:p>
          <a:p>
            <a:pPr marL="357188"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Используете ли вы </a:t>
            </a:r>
            <a:r>
              <a:rPr lang="en-US" sz="2200" dirty="0">
                <a:latin typeface="Arial" panose="020B0604020202020204" pitchFamily="34" charset="0"/>
                <a:cs typeface="Arial" panose="020B0604020202020204" pitchFamily="34" charset="0"/>
              </a:rPr>
              <a:t>loopback-</a:t>
            </a:r>
            <a:r>
              <a:rPr lang="ru-RU" sz="2200" dirty="0">
                <a:latin typeface="Arial" panose="020B0604020202020204" pitchFamily="34" charset="0"/>
                <a:cs typeface="Arial" panose="020B0604020202020204" pitchFamily="34" charset="0"/>
              </a:rPr>
              <a:t>обработку политик в вашей организации? </a:t>
            </a:r>
            <a:endParaRPr lang="en-US" sz="2200" dirty="0">
              <a:latin typeface="Arial" panose="020B0604020202020204" pitchFamily="34" charset="0"/>
              <a:cs typeface="Arial" panose="020B0604020202020204" pitchFamily="34" charset="0"/>
            </a:endParaRPr>
          </a:p>
          <a:p>
            <a:pPr marL="357188"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В каких ситуациях Вы стали бы использовать </a:t>
            </a:r>
            <a:r>
              <a:rPr lang="ru-RU" sz="2200" dirty="0" err="1">
                <a:latin typeface="Arial" panose="020B0604020202020204" pitchFamily="34" charset="0"/>
                <a:cs typeface="Arial" panose="020B0604020202020204" pitchFamily="34" charset="0"/>
              </a:rPr>
              <a:t>RSoP</a:t>
            </a:r>
            <a:r>
              <a:rPr lang="ru-RU" sz="2200" dirty="0">
                <a:latin typeface="Arial" panose="020B0604020202020204" pitchFamily="34" charset="0"/>
                <a:cs typeface="Arial" panose="020B0604020202020204" pitchFamily="34" charset="0"/>
              </a:rPr>
              <a:t>-отчеты для устранения неполадок приложений групповой политики в вашей организации?</a:t>
            </a:r>
            <a:br>
              <a:rPr lang="ru-RU" sz="2200" dirty="0">
                <a:latin typeface="Arial" panose="020B0604020202020204" pitchFamily="34" charset="0"/>
                <a:cs typeface="Arial" panose="020B0604020202020204" pitchFamily="34" charset="0"/>
              </a:rPr>
            </a:b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15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659" y="79462"/>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a:t>
            </a:r>
            <a:r>
              <a:rPr lang="en-US" sz="3600" dirty="0">
                <a:solidFill>
                  <a:schemeClr val="bg1"/>
                </a:solidFill>
                <a:latin typeface="+mj-lt"/>
              </a:rPr>
              <a:t> 1</a:t>
            </a:r>
            <a:r>
              <a:rPr lang="ru-RU" sz="3600" dirty="0">
                <a:solidFill>
                  <a:schemeClr val="bg1"/>
                </a:solidFill>
                <a:latin typeface="+mj-lt"/>
              </a:rPr>
              <a:t>.</a:t>
            </a:r>
            <a:r>
              <a:rPr lang="en-US" sz="3600" dirty="0">
                <a:solidFill>
                  <a:schemeClr val="bg1"/>
                </a:solidFill>
                <a:latin typeface="+mj-lt"/>
              </a:rPr>
              <a:t> </a:t>
            </a:r>
            <a:r>
              <a:rPr lang="ru-RU" sz="3600" dirty="0">
                <a:solidFill>
                  <a:schemeClr val="bg1"/>
                </a:solidFill>
                <a:latin typeface="+mj-lt"/>
              </a:rPr>
              <a:t>Обзор групповой политики</a:t>
            </a:r>
          </a:p>
        </p:txBody>
      </p:sp>
      <p:sp>
        <p:nvSpPr>
          <p:cNvPr id="4" name="Text Placeholder 2"/>
          <p:cNvSpPr txBox="1">
            <a:spLocks/>
          </p:cNvSpPr>
          <p:nvPr/>
        </p:nvSpPr>
        <p:spPr>
          <a:xfrm>
            <a:off x="500744" y="3481387"/>
            <a:ext cx="8119156" cy="2665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8" name="Text Placeholder 2"/>
          <p:cNvSpPr txBox="1">
            <a:spLocks/>
          </p:cNvSpPr>
          <p:nvPr/>
        </p:nvSpPr>
        <p:spPr bwMode="auto">
          <a:xfrm>
            <a:off x="413659" y="1174940"/>
            <a:ext cx="8119156" cy="27211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7188" lvl="0" indent="-357188">
              <a:buFont typeface="Wingdings" panose="05000000000000000000" pitchFamily="2" charset="2"/>
              <a:buChar char="Ø"/>
            </a:pPr>
            <a:r>
              <a:rPr kumimoji="0" lang="ru-RU"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Компоненты групповой политики </a:t>
            </a: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(GP)</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Хранение доменных объектов </a:t>
            </a: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GP
</a:t>
            </a:r>
            <a:r>
              <a:rPr lang="ru-RU" sz="2200" dirty="0">
                <a:latin typeface="Arial" panose="020B0604020202020204" pitchFamily="34" charset="0"/>
                <a:cs typeface="Arial" panose="020B0604020202020204" pitchFamily="34" charset="0"/>
              </a:rPr>
              <a:t>Что такое параметры групповой политики?</a:t>
            </a:r>
            <a:endParaRPr lang="en-US" sz="2200" dirty="0">
              <a:latin typeface="Arial" panose="020B0604020202020204" pitchFamily="34" charset="0"/>
              <a:cs typeface="Arial" panose="020B0604020202020204" pitchFamily="34" charset="0"/>
            </a:endParaRP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стартовые объекты групповой политики?</a:t>
            </a:r>
            <a:endParaRPr lang="en-US" sz="2200" dirty="0">
              <a:latin typeface="Arial" panose="020B0604020202020204" pitchFamily="34" charset="0"/>
              <a:cs typeface="Arial" panose="020B0604020202020204" pitchFamily="34" charset="0"/>
            </a:endParaRP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Делегирование управления объектами</a:t>
            </a:r>
            <a:r>
              <a:rPr lang="en-US" sz="2200" dirty="0">
                <a:latin typeface="Arial" panose="020B0604020202020204" pitchFamily="34" charset="0"/>
                <a:cs typeface="Arial" panose="020B0604020202020204" pitchFamily="34" charset="0"/>
              </a:rPr>
              <a:t> GP</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Демонстрация: создание и управление объектами </a:t>
            </a:r>
            <a:r>
              <a:rPr lang="en-US" sz="2200" dirty="0">
                <a:latin typeface="Arial" panose="020B0604020202020204" pitchFamily="34" charset="0"/>
                <a:cs typeface="Arial" panose="020B0604020202020204" pitchFamily="34" charset="0"/>
              </a:rPr>
              <a:t>GP</a:t>
            </a: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035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801" y="116114"/>
            <a:ext cx="11151527"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300" dirty="0">
                <a:solidFill>
                  <a:schemeClr val="bg1"/>
                </a:solidFill>
              </a:rPr>
              <a:t>Занятие</a:t>
            </a:r>
            <a:r>
              <a:rPr lang="en-US" sz="3300" dirty="0">
                <a:solidFill>
                  <a:schemeClr val="bg1"/>
                </a:solidFill>
              </a:rPr>
              <a:t> 5. ??</a:t>
            </a:r>
          </a:p>
        </p:txBody>
      </p:sp>
      <p:sp>
        <p:nvSpPr>
          <p:cNvPr id="3" name="Text Placeholder 2"/>
          <p:cNvSpPr txBox="1">
            <a:spLocks/>
          </p:cNvSpPr>
          <p:nvPr/>
        </p:nvSpPr>
        <p:spPr>
          <a:xfrm>
            <a:off x="387801" y="1219997"/>
            <a:ext cx="8716441" cy="3381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перенаправление папок?</a:t>
            </a:r>
          </a:p>
          <a:p>
            <a:pPr marL="447675" indent="-447675">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Настройки конфигурации для перенаправления папок</a:t>
            </a:r>
          </a:p>
          <a:p>
            <a:pPr marL="447675" indent="-447675">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Настройки безопасности для перенаправления папок</a:t>
            </a:r>
          </a:p>
          <a:p>
            <a:pPr marL="447675" indent="-447675">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Особенности привилегий групповой политики</a:t>
            </a:r>
          </a:p>
          <a:p>
            <a:pPr marL="447675" indent="-447675">
              <a:buClr>
                <a:schemeClr val="accent1">
                  <a:lumMod val="75000"/>
                </a:schemeClr>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Как распространения ПО групповой политики помогает отслеживать жизненного цикл ПО</a:t>
            </a:r>
          </a:p>
          <a:p>
            <a:pPr marL="447675" indent="-447675">
              <a:buClr>
                <a:schemeClr val="accent1">
                  <a:lumMod val="75000"/>
                </a:schemeClr>
              </a:buClr>
              <a:buFont typeface="Wingdings" panose="05000000000000000000" pitchFamily="2" charset="2"/>
              <a:buChar char="Ø"/>
            </a:pP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3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0375" y="145094"/>
            <a:ext cx="10802711"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Что такое перенаправление папок</a:t>
            </a:r>
            <a:r>
              <a:rPr lang="en-US" sz="3600" dirty="0">
                <a:solidFill>
                  <a:schemeClr val="bg1"/>
                </a:solidFill>
              </a:rPr>
              <a:t>?</a:t>
            </a:r>
          </a:p>
        </p:txBody>
      </p:sp>
      <p:sp>
        <p:nvSpPr>
          <p:cNvPr id="3" name="AutoShape 3"/>
          <p:cNvSpPr>
            <a:spLocks noChangeArrowheads="1"/>
          </p:cNvSpPr>
          <p:nvPr/>
        </p:nvSpPr>
        <p:spPr bwMode="auto">
          <a:xfrm>
            <a:off x="37256" y="865927"/>
            <a:ext cx="6645265" cy="1112718"/>
          </a:xfrm>
          <a:prstGeom prst="roundRect">
            <a:avLst>
              <a:gd name="adj" fmla="val 4167"/>
            </a:avLst>
          </a:prstGeom>
          <a:noFill/>
          <a:ln w="9525" algn="ctr">
            <a:noFill/>
            <a:round/>
            <a:headEnd/>
            <a:tailEnd/>
          </a:ln>
          <a:effectLst/>
        </p:spPr>
        <p:txBody>
          <a:bodyPr tIns="91440" bIns="91440" anchor="ctr"/>
          <a:lstStyle/>
          <a:p>
            <a:pPr lvl="0" algn="ctr" fontAlgn="base">
              <a:lnSpc>
                <a:spcPct val="90000"/>
              </a:lnSpc>
              <a:spcBef>
                <a:spcPct val="0"/>
              </a:spcBef>
              <a:spcAft>
                <a:spcPct val="0"/>
              </a:spcAft>
              <a:defRPr/>
            </a:pPr>
            <a:r>
              <a:rPr lang="ru-RU" sz="1600" dirty="0">
                <a:solidFill>
                  <a:srgbClr val="000000"/>
                </a:solidFill>
                <a:latin typeface="Arial" panose="020B0604020202020204" pitchFamily="34" charset="0"/>
                <a:ea typeface="Segoe UI" pitchFamily="34" charset="0"/>
                <a:cs typeface="Arial" panose="020B0604020202020204" pitchFamily="34" charset="0"/>
              </a:rPr>
              <a:t>Перенаправление папок - это функция, которая позволяет папкам, находящимся сетевом сервере отображаться так, как будто они находятся на локальном диске</a:t>
            </a:r>
          </a:p>
        </p:txBody>
      </p:sp>
      <p:sp>
        <p:nvSpPr>
          <p:cNvPr id="4" name="Rounded Rectangle 812098"/>
          <p:cNvSpPr>
            <a:spLocks noGrp="1" noChangeArrowheads="1"/>
          </p:cNvSpPr>
          <p:nvPr/>
        </p:nvSpPr>
        <p:spPr bwMode="auto">
          <a:xfrm>
            <a:off x="209112" y="1830465"/>
            <a:ext cx="6618408" cy="660874"/>
          </a:xfrm>
          <a:prstGeom prst="roundRect">
            <a:avLst>
              <a:gd name="adj" fmla="val 4167"/>
            </a:avLst>
          </a:prstGeom>
          <a:noFill/>
          <a:ln w="9525" algn="ctr">
            <a:noFill/>
            <a:round/>
            <a:headEnd/>
            <a:tailEnd/>
          </a:ln>
        </p:spPr>
        <p:txBody>
          <a:bodyPr/>
          <a:lstStyle/>
          <a:p>
            <a:pPr lvl="0" fontAlgn="base">
              <a:lnSpc>
                <a:spcPct val="90000"/>
              </a:lnSpc>
              <a:spcBef>
                <a:spcPct val="40000"/>
              </a:spcBef>
              <a:spcAft>
                <a:spcPct val="0"/>
              </a:spcAft>
            </a:pPr>
            <a:r>
              <a:rPr lang="ru-RU" sz="1600" dirty="0">
                <a:solidFill>
                  <a:srgbClr val="000000"/>
                </a:solidFill>
                <a:latin typeface="Arial" panose="020B0604020202020204" pitchFamily="34" charset="0"/>
                <a:ea typeface="Segoe UI" pitchFamily="34" charset="0"/>
                <a:cs typeface="Arial" panose="020B0604020202020204" pitchFamily="34" charset="0"/>
              </a:rPr>
              <a:t>Папки, которые могут быть перенаправлены в </a:t>
            </a:r>
            <a:r>
              <a:rPr lang="ru-RU" sz="1600" dirty="0" err="1">
                <a:solidFill>
                  <a:srgbClr val="000000"/>
                </a:solidFill>
                <a:latin typeface="Arial" panose="020B0604020202020204" pitchFamily="34" charset="0"/>
                <a:ea typeface="Segoe UI" pitchFamily="34" charset="0"/>
                <a:cs typeface="Arial" panose="020B0604020202020204" pitchFamily="34" charset="0"/>
              </a:rPr>
              <a:t>Windows</a:t>
            </a:r>
            <a:r>
              <a:rPr lang="ru-RU" sz="1600" dirty="0">
                <a:solidFill>
                  <a:srgbClr val="000000"/>
                </a:solidFill>
                <a:latin typeface="Arial" panose="020B0604020202020204" pitchFamily="34" charset="0"/>
                <a:ea typeface="Segoe UI" pitchFamily="34" charset="0"/>
                <a:cs typeface="Arial" panose="020B0604020202020204" pitchFamily="34" charset="0"/>
              </a:rPr>
              <a:t> </a:t>
            </a:r>
            <a:r>
              <a:rPr lang="ru-RU" sz="1600" dirty="0" err="1">
                <a:solidFill>
                  <a:srgbClr val="000000"/>
                </a:solidFill>
                <a:latin typeface="Arial" panose="020B0604020202020204" pitchFamily="34" charset="0"/>
                <a:ea typeface="Segoe UI" pitchFamily="34" charset="0"/>
                <a:cs typeface="Arial" panose="020B0604020202020204" pitchFamily="34" charset="0"/>
              </a:rPr>
              <a:t>Vista</a:t>
            </a:r>
            <a:r>
              <a:rPr lang="ru-RU" sz="1600" dirty="0">
                <a:solidFill>
                  <a:srgbClr val="000000"/>
                </a:solidFill>
                <a:latin typeface="Arial" panose="020B0604020202020204" pitchFamily="34" charset="0"/>
                <a:ea typeface="Segoe UI" pitchFamily="34" charset="0"/>
                <a:cs typeface="Arial" panose="020B0604020202020204" pitchFamily="34" charset="0"/>
              </a:rPr>
              <a:t> и более поздних версиях</a:t>
            </a:r>
            <a:r>
              <a:rPr lang="en-US" sz="1600" dirty="0">
                <a:solidFill>
                  <a:srgbClr val="000000"/>
                </a:solidFill>
                <a:latin typeface="Arial" panose="020B0604020202020204" pitchFamily="34" charset="0"/>
                <a:ea typeface="Segoe UI" pitchFamily="34" charset="0"/>
                <a:cs typeface="Arial" panose="020B0604020202020204" pitchFamily="34" charset="0"/>
              </a:rPr>
              <a:t>:</a:t>
            </a:r>
            <a:endParaRPr lang="ru-RU" sz="16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5" name="Rounded Rectangle 844804"/>
          <p:cNvSpPr>
            <a:spLocks noChangeArrowheads="1"/>
          </p:cNvSpPr>
          <p:nvPr/>
        </p:nvSpPr>
        <p:spPr bwMode="auto">
          <a:xfrm>
            <a:off x="238131" y="1899805"/>
            <a:ext cx="2862305" cy="3313111"/>
          </a:xfrm>
          <a:prstGeom prst="roundRect">
            <a:avLst>
              <a:gd name="adj" fmla="val 4167"/>
            </a:avLst>
          </a:prstGeom>
          <a:noFill/>
          <a:ln w="9525" algn="ctr">
            <a:noFill/>
            <a:round/>
            <a:headEnd/>
            <a:tailEnd/>
          </a:ln>
        </p:spPr>
        <p:txBody>
          <a:bodyPr wrap="none" anchor="ctr"/>
          <a:lstStyle/>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Рабочий стол</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Пуск</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Документы</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Изображения</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en-US" sz="1600" dirty="0" err="1">
                <a:solidFill>
                  <a:srgbClr val="000000"/>
                </a:solidFill>
                <a:latin typeface="Arial" panose="020B0604020202020204" pitchFamily="34" charset="0"/>
                <a:ea typeface="Segoe UI" pitchFamily="34" charset="0"/>
                <a:cs typeface="Arial" panose="020B0604020202020204" pitchFamily="34" charset="0"/>
              </a:rPr>
              <a:t>AppData</a:t>
            </a:r>
            <a:r>
              <a:rPr lang="en-US" sz="1600" dirty="0">
                <a:solidFill>
                  <a:srgbClr val="000000"/>
                </a:solidFill>
                <a:latin typeface="Arial" panose="020B0604020202020204" pitchFamily="34" charset="0"/>
                <a:ea typeface="Segoe UI" pitchFamily="34" charset="0"/>
                <a:cs typeface="Arial" panose="020B0604020202020204" pitchFamily="34" charset="0"/>
              </a:rPr>
              <a:t>\Roaming</a:t>
            </a: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Контакты</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Загрузки</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6" name="Rounded Rectangle 844804"/>
          <p:cNvSpPr>
            <a:spLocks noChangeArrowheads="1"/>
          </p:cNvSpPr>
          <p:nvPr/>
        </p:nvSpPr>
        <p:spPr bwMode="auto">
          <a:xfrm>
            <a:off x="2598909" y="2031006"/>
            <a:ext cx="2862305" cy="2760661"/>
          </a:xfrm>
          <a:prstGeom prst="roundRect">
            <a:avLst>
              <a:gd name="adj" fmla="val 4167"/>
            </a:avLst>
          </a:prstGeom>
          <a:noFill/>
          <a:ln w="9525" algn="ctr">
            <a:noFill/>
            <a:round/>
            <a:headEnd/>
            <a:tailEnd/>
          </a:ln>
        </p:spPr>
        <p:txBody>
          <a:bodyPr wrap="none" anchor="ctr"/>
          <a:lstStyle/>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Избранное</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Сохранённые игры</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Поиск</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Ссылки</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Музыка</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Видео</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7" name="Title 1"/>
          <p:cNvSpPr txBox="1">
            <a:spLocks/>
          </p:cNvSpPr>
          <p:nvPr/>
        </p:nvSpPr>
        <p:spPr>
          <a:xfrm>
            <a:off x="6999376" y="1084115"/>
            <a:ext cx="5105854"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Настройки конфигурации для перенаправления папок</a:t>
            </a:r>
            <a:endParaRPr lang="en-US" sz="1800" b="1" dirty="0">
              <a:solidFill>
                <a:srgbClr val="C00000"/>
              </a:solidFill>
            </a:endParaRPr>
          </a:p>
        </p:txBody>
      </p:sp>
      <p:sp>
        <p:nvSpPr>
          <p:cNvPr id="8" name="Rounded Rectangle 812098"/>
          <p:cNvSpPr txBox="1">
            <a:spLocks noChangeArrowheads="1"/>
          </p:cNvSpPr>
          <p:nvPr/>
        </p:nvSpPr>
        <p:spPr bwMode="auto">
          <a:xfrm>
            <a:off x="7118784" y="1635875"/>
            <a:ext cx="5158302" cy="5055145"/>
          </a:xfrm>
          <a:prstGeom prst="roundRect">
            <a:avLst>
              <a:gd name="adj" fmla="val 4167"/>
            </a:avLst>
          </a:prstGeom>
          <a:noFill/>
          <a:ln w="9525" cap="flat" algn="ctr">
            <a:noFill/>
            <a:round/>
            <a:headEnd type="none" w="med" len="med"/>
            <a:tailEnd type="none" w="med" len="me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nSpc>
                <a:spcPct val="100000"/>
              </a:lnSpc>
              <a:spcBef>
                <a:spcPct val="0"/>
              </a:spcBef>
              <a:buClrTx/>
              <a:buSzTx/>
              <a:buNone/>
            </a:pPr>
            <a:r>
              <a:rPr lang="ru-RU" sz="1500" b="1" dirty="0">
                <a:solidFill>
                  <a:srgbClr val="000000"/>
                </a:solidFill>
                <a:latin typeface="Arial" panose="020B0604020202020204" pitchFamily="34" charset="0"/>
                <a:ea typeface="Segoe UI" pitchFamily="34" charset="0"/>
                <a:cs typeface="Arial" panose="020B0604020202020204" pitchFamily="34" charset="0"/>
              </a:rPr>
              <a:t>Параметры конфигурации перенаправления папок:</a:t>
            </a:r>
            <a:endParaRPr lang="en-US" sz="1500" b="1" dirty="0">
              <a:solidFill>
                <a:srgbClr val="000000"/>
              </a:solidFill>
              <a:latin typeface="Arial" panose="020B0604020202020204" pitchFamily="34" charset="0"/>
              <a:ea typeface="Segoe UI" pitchFamily="34" charset="0"/>
              <a:cs typeface="Arial" panose="020B0604020202020204" pitchFamily="34" charset="0"/>
            </a:endParaRPr>
          </a:p>
          <a:p>
            <a:pPr marL="266700" indent="-266700">
              <a:lnSpc>
                <a:spcPct val="100000"/>
              </a:lnSpc>
              <a:spcBef>
                <a:spcPts val="600"/>
              </a:spcBef>
              <a:buClr>
                <a:schemeClr val="accent1">
                  <a:lumMod val="75000"/>
                </a:schemeClr>
              </a:buClr>
              <a:buSzTx/>
              <a:buFont typeface="Wingdings" panose="05000000000000000000" pitchFamily="2" charset="2"/>
              <a:buChar char="Ø"/>
            </a:pPr>
            <a:r>
              <a:rPr lang="ru-RU" sz="1500" dirty="0">
                <a:solidFill>
                  <a:srgbClr val="000000"/>
                </a:solidFill>
                <a:latin typeface="Arial" panose="020B0604020202020204" pitchFamily="34" charset="0"/>
                <a:ea typeface="Segoe UI" pitchFamily="34" charset="0"/>
                <a:cs typeface="Arial" panose="020B0604020202020204" pitchFamily="34" charset="0"/>
              </a:rPr>
              <a:t>Используйте обычное перенаправления папок, когда все пользователи сохраняют свои файлы в единой родительской папке</a:t>
            </a:r>
            <a:endParaRPr lang="en-US" sz="1500" dirty="0">
              <a:solidFill>
                <a:srgbClr val="000000"/>
              </a:solidFill>
              <a:latin typeface="Arial" panose="020B0604020202020204" pitchFamily="34" charset="0"/>
              <a:ea typeface="Segoe UI" pitchFamily="34" charset="0"/>
              <a:cs typeface="Arial" panose="020B0604020202020204" pitchFamily="34" charset="0"/>
            </a:endParaRPr>
          </a:p>
          <a:p>
            <a:pPr marL="266700" indent="-266700">
              <a:lnSpc>
                <a:spcPct val="100000"/>
              </a:lnSpc>
              <a:spcBef>
                <a:spcPts val="600"/>
              </a:spcBef>
              <a:buClr>
                <a:schemeClr val="accent1">
                  <a:lumMod val="75000"/>
                </a:schemeClr>
              </a:buClr>
              <a:buSzTx/>
              <a:buFont typeface="Wingdings" panose="05000000000000000000" pitchFamily="2" charset="2"/>
              <a:buChar char="Ø"/>
            </a:pPr>
            <a:r>
              <a:rPr lang="ru-RU" sz="1500" dirty="0">
                <a:solidFill>
                  <a:srgbClr val="000000"/>
                </a:solidFill>
                <a:latin typeface="Arial" panose="020B0604020202020204" pitchFamily="34" charset="0"/>
                <a:ea typeface="Segoe UI" pitchFamily="34" charset="0"/>
                <a:cs typeface="Arial" panose="020B0604020202020204" pitchFamily="34" charset="0"/>
              </a:rPr>
              <a:t>Используйте усовершенствованное перенаправления папок, когда местоположение папки основано на принадлежности группе</a:t>
            </a:r>
            <a:endParaRPr lang="en-US" sz="1500" dirty="0">
              <a:solidFill>
                <a:srgbClr val="000000"/>
              </a:solidFill>
              <a:latin typeface="Arial" panose="020B0604020202020204" pitchFamily="34" charset="0"/>
              <a:ea typeface="Segoe UI" pitchFamily="34" charset="0"/>
              <a:cs typeface="Arial" panose="020B0604020202020204" pitchFamily="34" charset="0"/>
            </a:endParaRPr>
          </a:p>
          <a:p>
            <a:pPr marL="266700" indent="-266700">
              <a:lnSpc>
                <a:spcPct val="100000"/>
              </a:lnSpc>
              <a:spcBef>
                <a:spcPts val="600"/>
              </a:spcBef>
              <a:buClr>
                <a:schemeClr val="accent1">
                  <a:lumMod val="75000"/>
                </a:schemeClr>
              </a:buClr>
              <a:buSzTx/>
              <a:buFont typeface="Wingdings" panose="05000000000000000000" pitchFamily="2" charset="2"/>
              <a:buChar char="Ø"/>
            </a:pPr>
            <a:r>
              <a:rPr lang="ru-RU" sz="1500" dirty="0">
                <a:solidFill>
                  <a:srgbClr val="000000"/>
                </a:solidFill>
                <a:latin typeface="Arial" panose="020B0604020202020204" pitchFamily="34" charset="0"/>
                <a:ea typeface="Segoe UI" pitchFamily="34" charset="0"/>
                <a:cs typeface="Arial" panose="020B0604020202020204" pitchFamily="34" charset="0"/>
              </a:rPr>
              <a:t>Используйте папку </a:t>
            </a:r>
            <a:r>
              <a:rPr lang="ru-RU" sz="1500" dirty="0" err="1">
                <a:solidFill>
                  <a:srgbClr val="000000"/>
                </a:solidFill>
                <a:latin typeface="Arial" panose="020B0604020202020204" pitchFamily="34" charset="0"/>
                <a:ea typeface="Segoe UI" pitchFamily="34" charset="0"/>
                <a:cs typeface="Arial" panose="020B0604020202020204" pitchFamily="34" charset="0"/>
              </a:rPr>
              <a:t>Follow</a:t>
            </a:r>
            <a:r>
              <a:rPr lang="ru-RU" sz="1500" dirty="0">
                <a:solidFill>
                  <a:srgbClr val="000000"/>
                </a:solidFill>
                <a:latin typeface="Arial" panose="020B0604020202020204" pitchFamily="34" charset="0"/>
                <a:ea typeface="Segoe UI" pitchFamily="34" charset="0"/>
                <a:cs typeface="Arial" panose="020B0604020202020204" pitchFamily="34" charset="0"/>
              </a:rPr>
              <a:t> </a:t>
            </a:r>
            <a:r>
              <a:rPr lang="ru-RU" sz="1500" dirty="0" err="1">
                <a:solidFill>
                  <a:srgbClr val="000000"/>
                </a:solidFill>
                <a:latin typeface="Arial" panose="020B0604020202020204" pitchFamily="34" charset="0"/>
                <a:ea typeface="Segoe UI" pitchFamily="34" charset="0"/>
                <a:cs typeface="Arial" panose="020B0604020202020204" pitchFamily="34" charset="0"/>
              </a:rPr>
              <a:t>the</a:t>
            </a:r>
            <a:r>
              <a:rPr lang="ru-RU" sz="1500" dirty="0">
                <a:solidFill>
                  <a:srgbClr val="000000"/>
                </a:solidFill>
                <a:latin typeface="Arial" panose="020B0604020202020204" pitchFamily="34" charset="0"/>
                <a:ea typeface="Segoe UI" pitchFamily="34" charset="0"/>
                <a:cs typeface="Arial" panose="020B0604020202020204" pitchFamily="34" charset="0"/>
              </a:rPr>
              <a:t> </a:t>
            </a:r>
            <a:r>
              <a:rPr lang="ru-RU" sz="1500" dirty="0" err="1">
                <a:solidFill>
                  <a:srgbClr val="000000"/>
                </a:solidFill>
                <a:latin typeface="Arial" panose="020B0604020202020204" pitchFamily="34" charset="0"/>
                <a:ea typeface="Segoe UI" pitchFamily="34" charset="0"/>
                <a:cs typeface="Arial" panose="020B0604020202020204" pitchFamily="34" charset="0"/>
              </a:rPr>
              <a:t>Documents</a:t>
            </a:r>
            <a:r>
              <a:rPr lang="ru-RU" sz="1500" dirty="0">
                <a:solidFill>
                  <a:srgbClr val="000000"/>
                </a:solidFill>
                <a:latin typeface="Arial" panose="020B0604020202020204" pitchFamily="34" charset="0"/>
                <a:ea typeface="Segoe UI" pitchFamily="34" charset="0"/>
                <a:cs typeface="Arial" panose="020B0604020202020204" pitchFamily="34" charset="0"/>
              </a:rPr>
              <a:t>, чтобы сделать определенные папки подпапками для документов</a:t>
            </a:r>
            <a:endParaRPr lang="en-US" sz="1500" dirty="0">
              <a:solidFill>
                <a:srgbClr val="000000"/>
              </a:solidFill>
              <a:latin typeface="Arial" panose="020B0604020202020204" pitchFamily="34" charset="0"/>
              <a:ea typeface="Segoe UI" pitchFamily="34" charset="0"/>
              <a:cs typeface="Arial" panose="020B0604020202020204" pitchFamily="34" charset="0"/>
            </a:endParaRPr>
          </a:p>
          <a:p>
            <a:pPr marL="0" indent="0">
              <a:lnSpc>
                <a:spcPct val="100000"/>
              </a:lnSpc>
              <a:spcBef>
                <a:spcPts val="600"/>
              </a:spcBef>
              <a:buClrTx/>
              <a:buSzTx/>
              <a:buNone/>
            </a:pPr>
            <a:r>
              <a:rPr lang="ru-RU" sz="1500" b="1" dirty="0">
                <a:solidFill>
                  <a:srgbClr val="000000"/>
                </a:solidFill>
                <a:latin typeface="Arial" panose="020B0604020202020204" pitchFamily="34" charset="0"/>
                <a:ea typeface="Segoe UI" pitchFamily="34" charset="0"/>
                <a:cs typeface="Arial" panose="020B0604020202020204" pitchFamily="34" charset="0"/>
              </a:rPr>
              <a:t>Варианты расположения целевых папок:</a:t>
            </a:r>
            <a:endParaRPr lang="en-US" sz="1500" b="1" dirty="0">
              <a:solidFill>
                <a:srgbClr val="000000"/>
              </a:solidFill>
              <a:latin typeface="Arial" panose="020B0604020202020204" pitchFamily="34" charset="0"/>
              <a:ea typeface="Segoe UI" pitchFamily="34" charset="0"/>
              <a:cs typeface="Arial" panose="020B0604020202020204" pitchFamily="34" charset="0"/>
            </a:endParaRPr>
          </a:p>
          <a:p>
            <a:pPr marL="266700" indent="-266700">
              <a:lnSpc>
                <a:spcPct val="100000"/>
              </a:lnSpc>
              <a:spcBef>
                <a:spcPts val="600"/>
              </a:spcBef>
              <a:buClr>
                <a:schemeClr val="accent1">
                  <a:lumMod val="75000"/>
                </a:schemeClr>
              </a:buClr>
              <a:buSzTx/>
              <a:buFont typeface="Wingdings" panose="05000000000000000000" pitchFamily="2" charset="2"/>
              <a:buChar char="Ø"/>
            </a:pPr>
            <a:r>
              <a:rPr lang="ru-RU" sz="1500" dirty="0">
                <a:solidFill>
                  <a:srgbClr val="000000"/>
                </a:solidFill>
                <a:latin typeface="Arial" panose="020B0604020202020204" pitchFamily="34" charset="0"/>
                <a:ea typeface="Segoe UI" pitchFamily="34" charset="0"/>
                <a:cs typeface="Arial" panose="020B0604020202020204" pitchFamily="34" charset="0"/>
              </a:rPr>
              <a:t>Перенаправление в домашний каталог пользователей (только папка </a:t>
            </a:r>
            <a:r>
              <a:rPr lang="ru-RU" sz="1500" dirty="0" err="1">
                <a:solidFill>
                  <a:srgbClr val="000000"/>
                </a:solidFill>
                <a:latin typeface="Arial" panose="020B0604020202020204" pitchFamily="34" charset="0"/>
                <a:ea typeface="Segoe UI" pitchFamily="34" charset="0"/>
                <a:cs typeface="Arial" panose="020B0604020202020204" pitchFamily="34" charset="0"/>
              </a:rPr>
              <a:t>Documents</a:t>
            </a:r>
            <a:r>
              <a:rPr lang="ru-RU" sz="1500" dirty="0">
                <a:solidFill>
                  <a:srgbClr val="000000"/>
                </a:solidFill>
                <a:latin typeface="Arial" panose="020B0604020202020204" pitchFamily="34" charset="0"/>
                <a:ea typeface="Segoe UI" pitchFamily="34" charset="0"/>
                <a:cs typeface="Arial" panose="020B0604020202020204" pitchFamily="34" charset="0"/>
              </a:rPr>
              <a:t>)</a:t>
            </a:r>
            <a:endParaRPr lang="en-US" sz="1500" dirty="0">
              <a:solidFill>
                <a:srgbClr val="000000"/>
              </a:solidFill>
              <a:latin typeface="Arial" panose="020B0604020202020204" pitchFamily="34" charset="0"/>
              <a:ea typeface="Segoe UI" pitchFamily="34" charset="0"/>
              <a:cs typeface="Arial" panose="020B0604020202020204" pitchFamily="34" charset="0"/>
            </a:endParaRPr>
          </a:p>
          <a:p>
            <a:pPr marL="266700" indent="-266700">
              <a:lnSpc>
                <a:spcPct val="100000"/>
              </a:lnSpc>
              <a:spcBef>
                <a:spcPts val="600"/>
              </a:spcBef>
              <a:buClr>
                <a:schemeClr val="accent1">
                  <a:lumMod val="75000"/>
                </a:schemeClr>
              </a:buClr>
              <a:buSzTx/>
              <a:buFont typeface="Wingdings" panose="05000000000000000000" pitchFamily="2" charset="2"/>
              <a:buChar char="Ø"/>
            </a:pPr>
            <a:r>
              <a:rPr lang="ru-RU" sz="1500" dirty="0">
                <a:solidFill>
                  <a:srgbClr val="000000"/>
                </a:solidFill>
                <a:latin typeface="Arial" panose="020B0604020202020204" pitchFamily="34" charset="0"/>
                <a:ea typeface="Segoe UI" pitchFamily="34" charset="0"/>
                <a:cs typeface="Arial" panose="020B0604020202020204" pitchFamily="34" charset="0"/>
              </a:rPr>
              <a:t>Создание папки для каждого пользователя на корневом пути</a:t>
            </a:r>
            <a:endParaRPr lang="en-US" sz="1500" dirty="0">
              <a:solidFill>
                <a:srgbClr val="000000"/>
              </a:solidFill>
              <a:latin typeface="Arial" panose="020B0604020202020204" pitchFamily="34" charset="0"/>
              <a:ea typeface="Segoe UI" pitchFamily="34" charset="0"/>
              <a:cs typeface="Arial" panose="020B0604020202020204" pitchFamily="34" charset="0"/>
            </a:endParaRPr>
          </a:p>
          <a:p>
            <a:pPr marL="266700" indent="-266700">
              <a:lnSpc>
                <a:spcPct val="100000"/>
              </a:lnSpc>
              <a:spcBef>
                <a:spcPts val="600"/>
              </a:spcBef>
              <a:buClr>
                <a:schemeClr val="accent1">
                  <a:lumMod val="75000"/>
                </a:schemeClr>
              </a:buClr>
              <a:buSzTx/>
              <a:buFont typeface="Wingdings" panose="05000000000000000000" pitchFamily="2" charset="2"/>
              <a:buChar char="Ø"/>
            </a:pPr>
            <a:r>
              <a:rPr lang="ru-RU" sz="1500" dirty="0">
                <a:solidFill>
                  <a:srgbClr val="000000"/>
                </a:solidFill>
                <a:latin typeface="Arial" panose="020B0604020202020204" pitchFamily="34" charset="0"/>
                <a:ea typeface="Segoe UI" pitchFamily="34" charset="0"/>
                <a:cs typeface="Arial" panose="020B0604020202020204" pitchFamily="34" charset="0"/>
              </a:rPr>
              <a:t>Перенаправление по следующему адресу</a:t>
            </a:r>
            <a:endParaRPr lang="en-US" sz="1500" dirty="0">
              <a:solidFill>
                <a:srgbClr val="000000"/>
              </a:solidFill>
              <a:latin typeface="Arial" panose="020B0604020202020204" pitchFamily="34" charset="0"/>
              <a:ea typeface="Segoe UI" pitchFamily="34" charset="0"/>
              <a:cs typeface="Arial" panose="020B0604020202020204" pitchFamily="34" charset="0"/>
            </a:endParaRPr>
          </a:p>
          <a:p>
            <a:pPr marL="266700" indent="-266700">
              <a:lnSpc>
                <a:spcPct val="100000"/>
              </a:lnSpc>
              <a:spcBef>
                <a:spcPts val="600"/>
              </a:spcBef>
              <a:buClr>
                <a:schemeClr val="accent1">
                  <a:lumMod val="75000"/>
                </a:schemeClr>
              </a:buClr>
              <a:buSzTx/>
              <a:buFont typeface="Wingdings" panose="05000000000000000000" pitchFamily="2" charset="2"/>
              <a:buChar char="Ø"/>
            </a:pPr>
            <a:r>
              <a:rPr lang="ru-RU" sz="1500" dirty="0">
                <a:solidFill>
                  <a:srgbClr val="000000"/>
                </a:solidFill>
                <a:latin typeface="Arial" panose="020B0604020202020204" pitchFamily="34" charset="0"/>
                <a:ea typeface="Segoe UI" pitchFamily="34" charset="0"/>
                <a:cs typeface="Arial" panose="020B0604020202020204" pitchFamily="34" charset="0"/>
              </a:rPr>
              <a:t>Перенаправление в локальный каталог профиля пользователя</a:t>
            </a:r>
          </a:p>
        </p:txBody>
      </p:sp>
      <p:grpSp>
        <p:nvGrpSpPr>
          <p:cNvPr id="32" name="Группа 31"/>
          <p:cNvGrpSpPr/>
          <p:nvPr/>
        </p:nvGrpSpPr>
        <p:grpSpPr>
          <a:xfrm>
            <a:off x="4822305" y="2330369"/>
            <a:ext cx="2536128" cy="2451982"/>
            <a:chOff x="5091749" y="2357238"/>
            <a:chExt cx="2555696" cy="2426395"/>
          </a:xfrm>
        </p:grpSpPr>
        <p:grpSp>
          <p:nvGrpSpPr>
            <p:cNvPr id="10" name="Group 5"/>
            <p:cNvGrpSpPr/>
            <p:nvPr/>
          </p:nvGrpSpPr>
          <p:grpSpPr>
            <a:xfrm>
              <a:off x="5091749" y="2357238"/>
              <a:ext cx="1409304" cy="2426395"/>
              <a:chOff x="8158876" y="590325"/>
              <a:chExt cx="1409304" cy="2426395"/>
            </a:xfrm>
          </p:grpSpPr>
          <p:grpSp>
            <p:nvGrpSpPr>
              <p:cNvPr id="18" name="Group 13"/>
              <p:cNvGrpSpPr/>
              <p:nvPr/>
            </p:nvGrpSpPr>
            <p:grpSpPr>
              <a:xfrm>
                <a:off x="8435681" y="1012362"/>
                <a:ext cx="523294" cy="1594403"/>
                <a:chOff x="8435681" y="1012362"/>
                <a:chExt cx="523294" cy="1594403"/>
              </a:xfrm>
            </p:grpSpPr>
            <p:cxnSp>
              <p:nvCxnSpPr>
                <p:cNvPr id="22" name="Elbow Connector 17"/>
                <p:cNvCxnSpPr>
                  <a:endCxn id="20" idx="1"/>
                </p:cNvCxnSpPr>
                <p:nvPr/>
              </p:nvCxnSpPr>
              <p:spPr>
                <a:xfrm rot="16200000" flipH="1">
                  <a:off x="8306759" y="1141284"/>
                  <a:ext cx="781138" cy="523293"/>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Elbow Connector 18"/>
                <p:cNvCxnSpPr>
                  <a:endCxn id="21" idx="1"/>
                </p:cNvCxnSpPr>
                <p:nvPr/>
              </p:nvCxnSpPr>
              <p:spPr>
                <a:xfrm rot="16200000" flipH="1">
                  <a:off x="8290697" y="1938487"/>
                  <a:ext cx="813265" cy="523291"/>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8876" y="590325"/>
                <a:ext cx="599332" cy="590168"/>
              </a:xfrm>
              <a:prstGeom prst="rect">
                <a:avLst/>
              </a:prstGeom>
            </p:spPr>
          </p:pic>
          <p:pic>
            <p:nvPicPr>
              <p:cNvPr id="2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8975" y="1390189"/>
                <a:ext cx="599332" cy="806622"/>
              </a:xfrm>
              <a:prstGeom prst="rect">
                <a:avLst/>
              </a:prstGeom>
            </p:spPr>
          </p:pic>
          <p:pic>
            <p:nvPicPr>
              <p:cNvPr id="21"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8975" y="2196811"/>
                <a:ext cx="609205" cy="819909"/>
              </a:xfrm>
              <a:prstGeom prst="rect">
                <a:avLst/>
              </a:prstGeom>
            </p:spPr>
          </p:pic>
        </p:grpSp>
        <p:sp>
          <p:nvSpPr>
            <p:cNvPr id="24" name="Text Box 9"/>
            <p:cNvSpPr txBox="1">
              <a:spLocks noChangeArrowheads="1"/>
            </p:cNvSpPr>
            <p:nvPr/>
          </p:nvSpPr>
          <p:spPr bwMode="auto">
            <a:xfrm>
              <a:off x="5692951" y="2482696"/>
              <a:ext cx="1211852" cy="395935"/>
            </a:xfrm>
            <a:prstGeom prst="rect">
              <a:avLst/>
            </a:prstGeom>
            <a:noFill/>
            <a:ln w="9525" algn="ctr">
              <a:noFill/>
              <a:miter lim="800000"/>
              <a:headEnd/>
              <a:tailEnd/>
            </a:ln>
          </p:spPr>
          <p:txBody>
            <a:bodyPr wrap="none">
              <a:spAutoFit/>
            </a:bodyPr>
            <a:lstStyle/>
            <a:p>
              <a:pPr lvl="0"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Учетные записи</a:t>
              </a:r>
            </a:p>
            <a:p>
              <a:pPr lvl="0"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пользователей</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5" name="Text Box 10"/>
            <p:cNvSpPr txBox="1">
              <a:spLocks noChangeArrowheads="1"/>
            </p:cNvSpPr>
            <p:nvPr/>
          </p:nvSpPr>
          <p:spPr bwMode="auto">
            <a:xfrm>
              <a:off x="6559726" y="4194021"/>
              <a:ext cx="1087719" cy="548217"/>
            </a:xfrm>
            <a:prstGeom prst="rect">
              <a:avLst/>
            </a:prstGeom>
            <a:noFill/>
            <a:ln w="9525" algn="ctr">
              <a:noFill/>
              <a:miter lim="800000"/>
              <a:headEnd/>
              <a:tailEnd/>
            </a:ln>
          </p:spPr>
          <p:txBody>
            <a:bodyPr wrap="square">
              <a:spAutoFit/>
            </a:bodyPr>
            <a:lstStyle/>
            <a:p>
              <a:pPr lvl="0"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Учетные записи</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a:p>
              <a:pPr lvl="0"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Н</a:t>
              </a:r>
              <a:r>
                <a:rPr lang="en-US" sz="1000" b="1" dirty="0">
                  <a:solidFill>
                    <a:srgbClr val="000000"/>
                  </a:solidFill>
                  <a:latin typeface="Arial" panose="020B0604020202020204" pitchFamily="34" charset="0"/>
                  <a:ea typeface="Segoe UI" pitchFamily="34" charset="0"/>
                  <a:cs typeface="Arial" panose="020B0604020202020204" pitchFamily="34" charset="0"/>
                </a:rPr>
                <a:t>-</a:t>
              </a:r>
              <a:r>
                <a:rPr lang="ru-RU" sz="1000" b="1" dirty="0">
                  <a:solidFill>
                    <a:srgbClr val="000000"/>
                  </a:solidFill>
                  <a:latin typeface="Arial" panose="020B0604020202020204" pitchFamily="34" charset="0"/>
                  <a:ea typeface="Segoe UI" pitchFamily="34" charset="0"/>
                  <a:cs typeface="Arial" panose="020B0604020202020204" pitchFamily="34" charset="0"/>
                </a:rPr>
                <a:t>Я</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6" name="Text Box 11"/>
            <p:cNvSpPr txBox="1">
              <a:spLocks noChangeArrowheads="1"/>
            </p:cNvSpPr>
            <p:nvPr/>
          </p:nvSpPr>
          <p:spPr bwMode="auto">
            <a:xfrm>
              <a:off x="6559726" y="3385984"/>
              <a:ext cx="1087719" cy="548217"/>
            </a:xfrm>
            <a:prstGeom prst="rect">
              <a:avLst/>
            </a:prstGeom>
            <a:noFill/>
            <a:ln w="9525" algn="ctr">
              <a:noFill/>
              <a:miter lim="800000"/>
              <a:headEnd/>
              <a:tailEnd/>
            </a:ln>
          </p:spPr>
          <p:txBody>
            <a:bodyPr wrap="square">
              <a:spAutoFit/>
            </a:bodyPr>
            <a:lstStyle/>
            <a:p>
              <a:pPr lvl="0"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Учетные записи</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a:p>
              <a:pPr lvl="0" fontAlgn="base">
                <a:spcBef>
                  <a:spcPct val="0"/>
                </a:spcBef>
                <a:spcAft>
                  <a:spcPct val="0"/>
                </a:spcAft>
              </a:pPr>
              <a:r>
                <a:rPr lang="en-US" sz="1000" b="1" dirty="0">
                  <a:solidFill>
                    <a:srgbClr val="000000"/>
                  </a:solidFill>
                  <a:latin typeface="Arial" panose="020B0604020202020204" pitchFamily="34" charset="0"/>
                  <a:ea typeface="Segoe UI" pitchFamily="34" charset="0"/>
                  <a:cs typeface="Arial" panose="020B0604020202020204" pitchFamily="34" charset="0"/>
                </a:rPr>
                <a:t>A-M</a:t>
              </a:r>
            </a:p>
          </p:txBody>
        </p:sp>
      </p:grpSp>
      <p:grpSp>
        <p:nvGrpSpPr>
          <p:cNvPr id="31" name="Группа 30"/>
          <p:cNvGrpSpPr/>
          <p:nvPr/>
        </p:nvGrpSpPr>
        <p:grpSpPr>
          <a:xfrm>
            <a:off x="4081479" y="4479833"/>
            <a:ext cx="2046019" cy="2220844"/>
            <a:chOff x="5096133" y="4893826"/>
            <a:chExt cx="2199352" cy="2426395"/>
          </a:xfrm>
        </p:grpSpPr>
        <p:grpSp>
          <p:nvGrpSpPr>
            <p:cNvPr id="11" name="Group 6"/>
            <p:cNvGrpSpPr/>
            <p:nvPr/>
          </p:nvGrpSpPr>
          <p:grpSpPr>
            <a:xfrm>
              <a:off x="5096133" y="4893826"/>
              <a:ext cx="1409304" cy="2426395"/>
              <a:chOff x="8158876" y="590325"/>
              <a:chExt cx="1409304" cy="2426395"/>
            </a:xfrm>
          </p:grpSpPr>
          <p:grpSp>
            <p:nvGrpSpPr>
              <p:cNvPr id="12" name="Group 7"/>
              <p:cNvGrpSpPr/>
              <p:nvPr/>
            </p:nvGrpSpPr>
            <p:grpSpPr>
              <a:xfrm>
                <a:off x="8435681" y="1012362"/>
                <a:ext cx="523294" cy="1594403"/>
                <a:chOff x="8435681" y="1012362"/>
                <a:chExt cx="523294" cy="1594403"/>
              </a:xfrm>
            </p:grpSpPr>
            <p:cxnSp>
              <p:nvCxnSpPr>
                <p:cNvPr id="16" name="Elbow Connector 11"/>
                <p:cNvCxnSpPr>
                  <a:endCxn id="14" idx="1"/>
                </p:cNvCxnSpPr>
                <p:nvPr/>
              </p:nvCxnSpPr>
              <p:spPr>
                <a:xfrm rot="16200000" flipH="1">
                  <a:off x="8306759" y="1141284"/>
                  <a:ext cx="781138" cy="523293"/>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Elbow Connector 12"/>
                <p:cNvCxnSpPr>
                  <a:endCxn id="15" idx="1"/>
                </p:cNvCxnSpPr>
                <p:nvPr/>
              </p:nvCxnSpPr>
              <p:spPr>
                <a:xfrm rot="16200000" flipH="1">
                  <a:off x="8290697" y="1938487"/>
                  <a:ext cx="813265" cy="523291"/>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3"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8876" y="590325"/>
                <a:ext cx="599332" cy="590168"/>
              </a:xfrm>
              <a:prstGeom prst="rect">
                <a:avLst/>
              </a:prstGeom>
            </p:spPr>
          </p:pic>
          <p:pic>
            <p:nvPicPr>
              <p:cNvPr id="14"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8975" y="1390189"/>
                <a:ext cx="599332" cy="806622"/>
              </a:xfrm>
              <a:prstGeom prst="rect">
                <a:avLst/>
              </a:prstGeom>
            </p:spPr>
          </p:pic>
          <p:pic>
            <p:nvPicPr>
              <p:cNvPr id="15"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8975" y="2196811"/>
                <a:ext cx="609205" cy="819909"/>
              </a:xfrm>
              <a:prstGeom prst="rect">
                <a:avLst/>
              </a:prstGeom>
            </p:spPr>
          </p:pic>
        </p:grpSp>
        <p:sp>
          <p:nvSpPr>
            <p:cNvPr id="27" name="Text Box 17"/>
            <p:cNvSpPr txBox="1">
              <a:spLocks noChangeArrowheads="1"/>
            </p:cNvSpPr>
            <p:nvPr/>
          </p:nvSpPr>
          <p:spPr bwMode="auto">
            <a:xfrm>
              <a:off x="5715754" y="4992251"/>
              <a:ext cx="1292696" cy="437142"/>
            </a:xfrm>
            <a:prstGeom prst="rect">
              <a:avLst/>
            </a:prstGeom>
            <a:noFill/>
            <a:ln w="9525" algn="ctr">
              <a:noFill/>
              <a:miter lim="800000"/>
              <a:headEnd/>
              <a:tailEnd/>
            </a:ln>
          </p:spPr>
          <p:txBody>
            <a:bodyPr wrap="none">
              <a:spAutoFit/>
            </a:bodyPr>
            <a:lstStyle/>
            <a:p>
              <a:pPr lvl="0"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Учетные записи</a:t>
              </a:r>
            </a:p>
            <a:p>
              <a:pPr lvl="0"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менеджеров</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8" name="Text Box 18"/>
            <p:cNvSpPr txBox="1">
              <a:spLocks noChangeArrowheads="1"/>
            </p:cNvSpPr>
            <p:nvPr/>
          </p:nvSpPr>
          <p:spPr bwMode="auto">
            <a:xfrm>
              <a:off x="6559726" y="6892512"/>
              <a:ext cx="553471" cy="277417"/>
            </a:xfrm>
            <a:prstGeom prst="rect">
              <a:avLst/>
            </a:prstGeom>
            <a:noFill/>
            <a:ln w="9525" algn="ctr">
              <a:noFill/>
              <a:miter lim="800000"/>
              <a:headEnd/>
              <a:tailEnd/>
            </a:ln>
          </p:spPr>
          <p:txBody>
            <a:bodyPr wrap="none">
              <a:spAutoFit/>
            </a:bodyPr>
            <a:lstStyle/>
            <a:p>
              <a:pPr lvl="0"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Анна</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9" name="Text Box 19"/>
            <p:cNvSpPr txBox="1">
              <a:spLocks noChangeArrowheads="1"/>
            </p:cNvSpPr>
            <p:nvPr/>
          </p:nvSpPr>
          <p:spPr bwMode="auto">
            <a:xfrm>
              <a:off x="6488713" y="6079247"/>
              <a:ext cx="806772" cy="277417"/>
            </a:xfrm>
            <a:prstGeom prst="rect">
              <a:avLst/>
            </a:prstGeom>
            <a:noFill/>
            <a:ln w="9525" algn="ctr">
              <a:noFill/>
              <a:miter lim="800000"/>
              <a:headEnd/>
              <a:tailEnd/>
            </a:ln>
          </p:spPr>
          <p:txBody>
            <a:bodyPr wrap="none">
              <a:spAutoFit/>
            </a:bodyPr>
            <a:lstStyle/>
            <a:p>
              <a:pPr lvl="0"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Евгений </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p:txBody>
        </p:sp>
      </p:grpSp>
      <p:pic>
        <p:nvPicPr>
          <p:cNvPr id="1026" name="Picture 2" descr="&amp;Kcy;&amp;acy;&amp;rcy;&amp;tcy;&amp;icy;&amp;ncy;&amp;kcy;&amp;icy; &amp;pcy;&amp;ocy; &amp;zcy;&amp;acy;&amp;pcy;&amp;rcy;&amp;ocy;&amp;scy;&amp;ucy; windows icon ga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982" y="4916641"/>
            <a:ext cx="597441" cy="597441"/>
          </a:xfrm>
          <a:prstGeom prst="rect">
            <a:avLst/>
          </a:prstGeom>
          <a:noFill/>
          <a:extLst>
            <a:ext uri="{909E8E84-426E-40DD-AFC4-6F175D3DCCD1}">
              <a14:hiddenFill xmlns:a14="http://schemas.microsoft.com/office/drawing/2010/main">
                <a:solidFill>
                  <a:srgbClr val="FFFFFF"/>
                </a:solidFill>
              </a14:hiddenFill>
            </a:ext>
          </a:extLst>
        </p:spPr>
      </p:pic>
      <p:pic>
        <p:nvPicPr>
          <p:cNvPr id="33" name="Рисунок 32"/>
          <p:cNvPicPr>
            <a:picLocks noChangeAspect="1"/>
          </p:cNvPicPr>
          <p:nvPr/>
        </p:nvPicPr>
        <p:blipFill>
          <a:blip r:embed="rId5"/>
          <a:stretch>
            <a:fillRect/>
          </a:stretch>
        </p:blipFill>
        <p:spPr>
          <a:xfrm>
            <a:off x="380328" y="5817335"/>
            <a:ext cx="1134373" cy="581730"/>
          </a:xfrm>
          <a:prstGeom prst="rect">
            <a:avLst/>
          </a:prstGeom>
        </p:spPr>
      </p:pic>
      <p:pic>
        <p:nvPicPr>
          <p:cNvPr id="34" name="Рисунок 33"/>
          <p:cNvPicPr>
            <a:picLocks noChangeAspect="1"/>
          </p:cNvPicPr>
          <p:nvPr/>
        </p:nvPicPr>
        <p:blipFill>
          <a:blip r:embed="rId6"/>
          <a:stretch>
            <a:fillRect/>
          </a:stretch>
        </p:blipFill>
        <p:spPr>
          <a:xfrm>
            <a:off x="919232" y="4748899"/>
            <a:ext cx="1190939" cy="643588"/>
          </a:xfrm>
          <a:prstGeom prst="rect">
            <a:avLst/>
          </a:prstGeom>
        </p:spPr>
      </p:pic>
      <p:pic>
        <p:nvPicPr>
          <p:cNvPr id="35" name="Рисунок 34"/>
          <p:cNvPicPr>
            <a:picLocks noChangeAspect="1"/>
          </p:cNvPicPr>
          <p:nvPr/>
        </p:nvPicPr>
        <p:blipFill>
          <a:blip r:embed="rId7"/>
          <a:stretch>
            <a:fillRect/>
          </a:stretch>
        </p:blipFill>
        <p:spPr>
          <a:xfrm>
            <a:off x="1367376" y="6244558"/>
            <a:ext cx="1340290" cy="563469"/>
          </a:xfrm>
          <a:prstGeom prst="rect">
            <a:avLst/>
          </a:prstGeom>
        </p:spPr>
      </p:pic>
      <p:pic>
        <p:nvPicPr>
          <p:cNvPr id="38" name="Рисунок 37"/>
          <p:cNvPicPr>
            <a:picLocks noChangeAspect="1"/>
          </p:cNvPicPr>
          <p:nvPr/>
        </p:nvPicPr>
        <p:blipFill>
          <a:blip r:embed="rId8"/>
          <a:stretch>
            <a:fillRect/>
          </a:stretch>
        </p:blipFill>
        <p:spPr>
          <a:xfrm>
            <a:off x="1591264" y="5440483"/>
            <a:ext cx="1277286" cy="529161"/>
          </a:xfrm>
          <a:prstGeom prst="rect">
            <a:avLst/>
          </a:prstGeom>
        </p:spPr>
      </p:pic>
      <p:pic>
        <p:nvPicPr>
          <p:cNvPr id="39" name="Рисунок 38"/>
          <p:cNvPicPr>
            <a:picLocks noChangeAspect="1"/>
          </p:cNvPicPr>
          <p:nvPr/>
        </p:nvPicPr>
        <p:blipFill>
          <a:blip r:embed="rId9"/>
          <a:stretch>
            <a:fillRect/>
          </a:stretch>
        </p:blipFill>
        <p:spPr>
          <a:xfrm>
            <a:off x="2357954" y="4791667"/>
            <a:ext cx="1416051" cy="584498"/>
          </a:xfrm>
          <a:prstGeom prst="rect">
            <a:avLst/>
          </a:prstGeom>
        </p:spPr>
      </p:pic>
      <p:pic>
        <p:nvPicPr>
          <p:cNvPr id="40" name="Рисунок 39"/>
          <p:cNvPicPr>
            <a:picLocks noChangeAspect="1"/>
          </p:cNvPicPr>
          <p:nvPr/>
        </p:nvPicPr>
        <p:blipFill>
          <a:blip r:embed="rId10"/>
          <a:stretch>
            <a:fillRect/>
          </a:stretch>
        </p:blipFill>
        <p:spPr>
          <a:xfrm>
            <a:off x="2635127" y="5884201"/>
            <a:ext cx="1428706" cy="514689"/>
          </a:xfrm>
          <a:prstGeom prst="rect">
            <a:avLst/>
          </a:prstGeom>
        </p:spPr>
      </p:pic>
    </p:spTree>
    <p:extLst>
      <p:ext uri="{BB962C8B-B14F-4D97-AF65-F5344CB8AC3E}">
        <p14:creationId xmlns:p14="http://schemas.microsoft.com/office/powerpoint/2010/main" val="3176947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72319"/>
            <a:ext cx="12067775" cy="7406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500" dirty="0">
                <a:solidFill>
                  <a:schemeClr val="bg1"/>
                </a:solidFill>
              </a:rPr>
              <a:t>Настройки безопасности для перенаправления папок</a:t>
            </a:r>
            <a:endParaRPr lang="en-US" sz="3500" dirty="0">
              <a:solidFill>
                <a:schemeClr val="bg1"/>
              </a:solidFill>
            </a:endParaRPr>
          </a:p>
        </p:txBody>
      </p:sp>
      <p:graphicFrame>
        <p:nvGraphicFramePr>
          <p:cNvPr id="6" name="Table 6"/>
          <p:cNvGraphicFramePr>
            <a:graphicFrameLocks noGrp="1"/>
          </p:cNvGraphicFramePr>
          <p:nvPr>
            <p:extLst>
              <p:ext uri="{D42A27DB-BD31-4B8C-83A1-F6EECF244321}">
                <p14:modId xmlns:p14="http://schemas.microsoft.com/office/powerpoint/2010/main" val="230685615"/>
              </p:ext>
            </p:extLst>
          </p:nvPr>
        </p:nvGraphicFramePr>
        <p:xfrm>
          <a:off x="1291089" y="1424338"/>
          <a:ext cx="9593517" cy="1482160"/>
        </p:xfrm>
        <a:graphic>
          <a:graphicData uri="http://schemas.openxmlformats.org/drawingml/2006/table">
            <a:tbl>
              <a:tblPr firstRow="1" bandRow="1">
                <a:tableStyleId>{21E4AEA4-8DFA-4A89-87EB-49C32662AFE0}</a:tableStyleId>
              </a:tblPr>
              <a:tblGrid>
                <a:gridCol w="3714354">
                  <a:extLst>
                    <a:ext uri="{9D8B030D-6E8A-4147-A177-3AD203B41FA5}">
                      <a16:colId xmlns:a16="http://schemas.microsoft.com/office/drawing/2014/main" val="20000"/>
                    </a:ext>
                  </a:extLst>
                </a:gridCol>
                <a:gridCol w="5879163">
                  <a:extLst>
                    <a:ext uri="{9D8B030D-6E8A-4147-A177-3AD203B41FA5}">
                      <a16:colId xmlns:a16="http://schemas.microsoft.com/office/drawing/2014/main" val="20001"/>
                    </a:ext>
                  </a:extLst>
                </a:gridCol>
              </a:tblGrid>
              <a:tr h="0">
                <a:tc>
                  <a:txBody>
                    <a:bodyPr/>
                    <a:lstStyle/>
                    <a:p>
                      <a:pPr algn="ctr"/>
                      <a:r>
                        <a:rPr lang="ru-RU" sz="1400" dirty="0">
                          <a:latin typeface="Arial" panose="020B0604020202020204" pitchFamily="34" charset="0"/>
                          <a:ea typeface="Segoe UI" pitchFamily="34" charset="0"/>
                          <a:cs typeface="Arial" panose="020B0604020202020204" pitchFamily="34" charset="0"/>
                        </a:rPr>
                        <a:t>Создатель/Владелец</a:t>
                      </a:r>
                      <a:endParaRPr lang="en-IN" sz="1400" dirty="0">
                        <a:latin typeface="Arial" panose="020B0604020202020204" pitchFamily="34" charset="0"/>
                        <a:ea typeface="Segoe UI" pitchFamily="34" charset="0"/>
                        <a:cs typeface="Arial" panose="020B0604020202020204" pitchFamily="34" charset="0"/>
                      </a:endParaRPr>
                    </a:p>
                  </a:txBody>
                  <a:tcPr/>
                </a:tc>
                <a:tc>
                  <a:txBody>
                    <a:bodyPr/>
                    <a:lstStyle/>
                    <a:p>
                      <a:pPr algn="ctr"/>
                      <a:r>
                        <a:rPr lang="ru-RU" sz="1400" dirty="0">
                          <a:latin typeface="Arial" panose="020B0604020202020204" pitchFamily="34" charset="0"/>
                          <a:ea typeface="Segoe UI" pitchFamily="34" charset="0"/>
                          <a:cs typeface="Arial" panose="020B0604020202020204" pitchFamily="34" charset="0"/>
                        </a:rPr>
                        <a:t>Полный контроль </a:t>
                      </a:r>
                      <a:r>
                        <a:rPr lang="en-US" sz="1400" baseline="0" dirty="0">
                          <a:latin typeface="Arial" panose="020B0604020202020204" pitchFamily="34" charset="0"/>
                          <a:ea typeface="Segoe UI" pitchFamily="34" charset="0"/>
                          <a:cs typeface="Arial" panose="020B0604020202020204" pitchFamily="34" charset="0"/>
                        </a:rPr>
                        <a:t>– </a:t>
                      </a:r>
                      <a:r>
                        <a:rPr lang="ru-RU" sz="1400" baseline="0" dirty="0">
                          <a:latin typeface="Arial" panose="020B0604020202020204" pitchFamily="34" charset="0"/>
                          <a:ea typeface="Segoe UI" pitchFamily="34" charset="0"/>
                          <a:cs typeface="Arial" panose="020B0604020202020204" pitchFamily="34" charset="0"/>
                        </a:rPr>
                        <a:t>только подпапки и файлы</a:t>
                      </a:r>
                      <a:endParaRPr lang="en-IN" sz="1400" dirty="0">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0"/>
                  </a:ext>
                </a:extLst>
              </a:tr>
              <a:tr h="349044">
                <a:tc>
                  <a:txBody>
                    <a:bodyPr/>
                    <a:lstStyle/>
                    <a:p>
                      <a:pPr algn="ctr"/>
                      <a:r>
                        <a:rPr lang="ru-RU" sz="1400" dirty="0">
                          <a:latin typeface="Arial" panose="020B0604020202020204" pitchFamily="34" charset="0"/>
                          <a:ea typeface="Segoe UI" pitchFamily="34" charset="0"/>
                          <a:cs typeface="Arial" panose="020B0604020202020204" pitchFamily="34" charset="0"/>
                        </a:rPr>
                        <a:t>Администратор</a:t>
                      </a:r>
                      <a:endParaRPr lang="en-IN" sz="1400" dirty="0">
                        <a:latin typeface="Arial" panose="020B0604020202020204" pitchFamily="34" charset="0"/>
                        <a:ea typeface="Segoe UI" pitchFamily="34" charset="0"/>
                        <a:cs typeface="Arial" panose="020B0604020202020204" pitchFamily="34" charset="0"/>
                      </a:endParaRPr>
                    </a:p>
                  </a:txBody>
                  <a:tcPr/>
                </a:tc>
                <a:tc>
                  <a:txBody>
                    <a:bodyPr/>
                    <a:lstStyle/>
                    <a:p>
                      <a:pPr algn="ctr"/>
                      <a:r>
                        <a:rPr lang="ru-RU" sz="1400" dirty="0">
                          <a:latin typeface="Arial" panose="020B0604020202020204" pitchFamily="34" charset="0"/>
                          <a:ea typeface="Segoe UI" pitchFamily="34" charset="0"/>
                          <a:cs typeface="Arial" panose="020B0604020202020204" pitchFamily="34" charset="0"/>
                        </a:rPr>
                        <a:t>Нет</a:t>
                      </a:r>
                      <a:endParaRPr lang="en-IN" sz="1400" dirty="0">
                        <a:latin typeface="Arial" panose="020B0604020202020204" pitchFamily="34" charset="0"/>
                        <a:ea typeface="Segoe UI" pitchFamily="34" charset="0"/>
                        <a:cs typeface="Arial" panose="020B0604020202020204" pitchFamily="34" charset="0"/>
                      </a:endParaRPr>
                    </a:p>
                  </a:txBody>
                  <a:tcPr/>
                </a:tc>
                <a:extLst>
                  <a:ext uri="{0D108BD9-81ED-4DB2-BD59-A6C34878D82A}">
                    <a16:rowId xmlns:a16="http://schemas.microsoft.com/office/drawing/2014/main" val="10001"/>
                  </a:ext>
                </a:extLst>
              </a:tr>
              <a:tr h="481404">
                <a:tc>
                  <a:txBody>
                    <a:bodyPr/>
                    <a:lstStyle/>
                    <a:p>
                      <a:pPr algn="ctr"/>
                      <a:r>
                        <a:rPr lang="ru-RU" sz="1400" dirty="0">
                          <a:latin typeface="Arial" panose="020B0604020202020204" pitchFamily="34" charset="0"/>
                          <a:ea typeface="Segoe UI" pitchFamily="34" charset="0"/>
                          <a:cs typeface="Arial" panose="020B0604020202020204" pitchFamily="34" charset="0"/>
                        </a:rPr>
                        <a:t>Группа безопасности пользователей, которая сохраняет данные для обмена</a:t>
                      </a:r>
                      <a:endParaRPr lang="en-IN" sz="1400" dirty="0">
                        <a:latin typeface="Arial" panose="020B0604020202020204" pitchFamily="34" charset="0"/>
                        <a:ea typeface="Segoe UI" pitchFamily="34" charset="0"/>
                        <a:cs typeface="Arial" panose="020B0604020202020204" pitchFamily="34" charset="0"/>
                      </a:endParaRPr>
                    </a:p>
                  </a:txBody>
                  <a:tcPr/>
                </a:tc>
                <a:tc>
                  <a:txBody>
                    <a:bodyPr/>
                    <a:lstStyle/>
                    <a:p>
                      <a:pPr algn="ctr"/>
                      <a:r>
                        <a:rPr lang="ru-RU" sz="1400" dirty="0">
                          <a:latin typeface="Arial" panose="020B0604020202020204" pitchFamily="34" charset="0"/>
                          <a:ea typeface="Segoe UI" pitchFamily="34" charset="0"/>
                          <a:cs typeface="Arial" panose="020B0604020202020204" pitchFamily="34" charset="0"/>
                        </a:rPr>
                        <a:t>Список папки/Чтение данных, Создание папок/ </a:t>
                      </a:r>
                      <a:r>
                        <a:rPr lang="ru-RU" sz="1400" dirty="0" err="1">
                          <a:latin typeface="Arial" panose="020B0604020202020204" pitchFamily="34" charset="0"/>
                          <a:ea typeface="Segoe UI" pitchFamily="34" charset="0"/>
                          <a:cs typeface="Arial" panose="020B0604020202020204" pitchFamily="34" charset="0"/>
                        </a:rPr>
                        <a:t>озапись</a:t>
                      </a:r>
                      <a:r>
                        <a:rPr lang="ru-RU" sz="1400" dirty="0">
                          <a:latin typeface="Arial" panose="020B0604020202020204" pitchFamily="34" charset="0"/>
                          <a:ea typeface="Segoe UI" pitchFamily="34" charset="0"/>
                          <a:cs typeface="Arial" panose="020B0604020202020204" pitchFamily="34" charset="0"/>
                        </a:rPr>
                        <a:t> данных - Только для этой папки</a:t>
                      </a:r>
                      <a:endParaRPr lang="en-IN" sz="1400" dirty="0">
                        <a:latin typeface="Arial" panose="020B0604020202020204" pitchFamily="34" charset="0"/>
                        <a:ea typeface="Segoe UI" pitchFamily="34" charset="0"/>
                        <a:cs typeface="Arial" panose="020B0604020202020204" pitchFamily="34" charset="0"/>
                      </a:endParaRPr>
                    </a:p>
                  </a:txBody>
                  <a:tcPr/>
                </a:tc>
                <a:extLst>
                  <a:ext uri="{0D108BD9-81ED-4DB2-BD59-A6C34878D82A}">
                    <a16:rowId xmlns:a16="http://schemas.microsoft.com/office/drawing/2014/main" val="10002"/>
                  </a:ext>
                </a:extLst>
              </a:tr>
              <a:tr h="310156">
                <a:tc>
                  <a:txBody>
                    <a:bodyPr/>
                    <a:lstStyle/>
                    <a:p>
                      <a:pPr algn="ctr"/>
                      <a:r>
                        <a:rPr lang="ru-RU" sz="1400" dirty="0">
                          <a:latin typeface="Arial" panose="020B0604020202020204" pitchFamily="34" charset="0"/>
                          <a:ea typeface="Segoe UI" pitchFamily="34" charset="0"/>
                          <a:cs typeface="Arial" panose="020B0604020202020204" pitchFamily="34" charset="0"/>
                        </a:rPr>
                        <a:t>Система</a:t>
                      </a:r>
                      <a:endParaRPr lang="en-IN" sz="1400" dirty="0">
                        <a:latin typeface="Arial" panose="020B0604020202020204" pitchFamily="34" charset="0"/>
                        <a:ea typeface="Segoe UI" pitchFamily="34" charset="0"/>
                        <a:cs typeface="Arial" panose="020B0604020202020204" pitchFamily="34" charset="0"/>
                      </a:endParaRPr>
                    </a:p>
                  </a:txBody>
                  <a:tcPr/>
                </a:tc>
                <a:tc>
                  <a:txBody>
                    <a:bodyPr/>
                    <a:lstStyle/>
                    <a:p>
                      <a:pPr algn="ctr"/>
                      <a:r>
                        <a:rPr lang="ru-RU" sz="1400" dirty="0">
                          <a:latin typeface="Arial" panose="020B0604020202020204" pitchFamily="34" charset="0"/>
                          <a:ea typeface="Segoe UI" pitchFamily="34" charset="0"/>
                          <a:cs typeface="Arial" panose="020B0604020202020204" pitchFamily="34" charset="0"/>
                        </a:rPr>
                        <a:t>Полный</a:t>
                      </a:r>
                      <a:r>
                        <a:rPr lang="ru-RU" sz="1400" baseline="0" dirty="0">
                          <a:latin typeface="Arial" panose="020B0604020202020204" pitchFamily="34" charset="0"/>
                          <a:ea typeface="Segoe UI" pitchFamily="34" charset="0"/>
                          <a:cs typeface="Arial" panose="020B0604020202020204" pitchFamily="34" charset="0"/>
                        </a:rPr>
                        <a:t> контроль</a:t>
                      </a:r>
                      <a:endParaRPr lang="en-IN" sz="1400" dirty="0">
                        <a:latin typeface="Arial" panose="020B0604020202020204" pitchFamily="34" charset="0"/>
                        <a:ea typeface="Segoe UI"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graphicFrame>
        <p:nvGraphicFramePr>
          <p:cNvPr id="7" name="Table 7"/>
          <p:cNvGraphicFramePr>
            <a:graphicFrameLocks noGrp="1"/>
          </p:cNvGraphicFramePr>
          <p:nvPr>
            <p:extLst>
              <p:ext uri="{D42A27DB-BD31-4B8C-83A1-F6EECF244321}">
                <p14:modId xmlns:p14="http://schemas.microsoft.com/office/powerpoint/2010/main" val="986845271"/>
              </p:ext>
            </p:extLst>
          </p:nvPr>
        </p:nvGraphicFramePr>
        <p:xfrm>
          <a:off x="1634344" y="3411363"/>
          <a:ext cx="8998528" cy="822960"/>
        </p:xfrm>
        <a:graphic>
          <a:graphicData uri="http://schemas.openxmlformats.org/drawingml/2006/table">
            <a:tbl>
              <a:tblPr firstRow="1" bandRow="1">
                <a:tableStyleId>{21E4AEA4-8DFA-4A89-87EB-49C32662AFE0}</a:tableStyleId>
              </a:tblPr>
              <a:tblGrid>
                <a:gridCol w="4280207">
                  <a:extLst>
                    <a:ext uri="{9D8B030D-6E8A-4147-A177-3AD203B41FA5}">
                      <a16:colId xmlns:a16="http://schemas.microsoft.com/office/drawing/2014/main" val="20000"/>
                    </a:ext>
                  </a:extLst>
                </a:gridCol>
                <a:gridCol w="4718321">
                  <a:extLst>
                    <a:ext uri="{9D8B030D-6E8A-4147-A177-3AD203B41FA5}">
                      <a16:colId xmlns:a16="http://schemas.microsoft.com/office/drawing/2014/main" val="20001"/>
                    </a:ext>
                  </a:extLst>
                </a:gridCol>
              </a:tblGrid>
              <a:tr h="257677">
                <a:tc>
                  <a:txBody>
                    <a:bodyPr/>
                    <a:lstStyle/>
                    <a:p>
                      <a:pPr algn="ctr"/>
                      <a:r>
                        <a:rPr lang="ru-RU" sz="1400" dirty="0">
                          <a:latin typeface="Arial" panose="020B0604020202020204" pitchFamily="34" charset="0"/>
                          <a:ea typeface="Segoe UI" pitchFamily="34" charset="0"/>
                          <a:cs typeface="Arial" panose="020B0604020202020204" pitchFamily="34" charset="0"/>
                        </a:rPr>
                        <a:t>Создатель/Владелец</a:t>
                      </a:r>
                      <a:endParaRPr lang="en-IN" sz="1400" dirty="0">
                        <a:latin typeface="Arial" panose="020B0604020202020204" pitchFamily="34" charset="0"/>
                        <a:ea typeface="Segoe UI" pitchFamily="34" charset="0"/>
                        <a:cs typeface="Arial" panose="020B0604020202020204" pitchFamily="34" charset="0"/>
                      </a:endParaRPr>
                    </a:p>
                  </a:txBody>
                  <a:tcPr/>
                </a:tc>
                <a:tc>
                  <a:txBody>
                    <a:bodyPr/>
                    <a:lstStyle/>
                    <a:p>
                      <a:pPr algn="ctr"/>
                      <a:r>
                        <a:rPr lang="ru-RU" sz="1400" dirty="0">
                          <a:latin typeface="Arial" panose="020B0604020202020204" pitchFamily="34" charset="0"/>
                          <a:ea typeface="Segoe UI" pitchFamily="34" charset="0"/>
                          <a:cs typeface="Arial" panose="020B0604020202020204" pitchFamily="34" charset="0"/>
                        </a:rPr>
                        <a:t>Полный контроль </a:t>
                      </a:r>
                      <a:r>
                        <a:rPr lang="en-US" sz="1400" baseline="0" dirty="0">
                          <a:latin typeface="Arial" panose="020B0604020202020204" pitchFamily="34" charset="0"/>
                          <a:ea typeface="Segoe UI" pitchFamily="34" charset="0"/>
                          <a:cs typeface="Arial" panose="020B0604020202020204" pitchFamily="34" charset="0"/>
                        </a:rPr>
                        <a:t>– </a:t>
                      </a:r>
                      <a:r>
                        <a:rPr lang="ru-RU" sz="1400" baseline="0" dirty="0">
                          <a:latin typeface="Arial" panose="020B0604020202020204" pitchFamily="34" charset="0"/>
                          <a:ea typeface="Segoe UI" pitchFamily="34" charset="0"/>
                          <a:cs typeface="Arial" panose="020B0604020202020204" pitchFamily="34" charset="0"/>
                        </a:rPr>
                        <a:t>только подпапки и файлы</a:t>
                      </a:r>
                      <a:endParaRPr lang="en-IN" sz="1400" dirty="0">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0"/>
                  </a:ext>
                </a:extLst>
              </a:tr>
              <a:tr h="469600">
                <a:tc>
                  <a:txBody>
                    <a:bodyPr/>
                    <a:lstStyle/>
                    <a:p>
                      <a:pPr algn="ctr"/>
                      <a:r>
                        <a:rPr lang="ru-RU" sz="1400" dirty="0">
                          <a:latin typeface="Arial" panose="020B0604020202020204" pitchFamily="34" charset="0"/>
                          <a:ea typeface="Segoe UI" pitchFamily="34" charset="0"/>
                          <a:cs typeface="Arial" panose="020B0604020202020204" pitchFamily="34" charset="0"/>
                        </a:rPr>
                        <a:t>Группа безопасности пользователей, которая сохраняет данные для обмена</a:t>
                      </a:r>
                      <a:endParaRPr lang="en-IN" sz="1400" dirty="0">
                        <a:latin typeface="Arial" panose="020B0604020202020204" pitchFamily="34" charset="0"/>
                        <a:ea typeface="Segoe UI" pitchFamily="34" charset="0"/>
                        <a:cs typeface="Arial" panose="020B0604020202020204" pitchFamily="34" charset="0"/>
                      </a:endParaRPr>
                    </a:p>
                  </a:txBody>
                  <a:tcPr/>
                </a:tc>
                <a:tc>
                  <a:txBody>
                    <a:bodyPr/>
                    <a:lstStyle/>
                    <a:p>
                      <a:pPr algn="ctr"/>
                      <a:r>
                        <a:rPr lang="ru-RU" sz="1400" dirty="0">
                          <a:latin typeface="Arial" panose="020B0604020202020204" pitchFamily="34" charset="0"/>
                          <a:ea typeface="Segoe UI" pitchFamily="34" charset="0"/>
                          <a:cs typeface="Arial" panose="020B0604020202020204" pitchFamily="34" charset="0"/>
                        </a:rPr>
                        <a:t>Полный контроль</a:t>
                      </a:r>
                      <a:endParaRPr lang="en-IN" sz="1400" dirty="0">
                        <a:latin typeface="Arial" panose="020B0604020202020204" pitchFamily="34" charset="0"/>
                        <a:ea typeface="Segoe UI"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8" name="Table 8"/>
          <p:cNvGraphicFramePr>
            <a:graphicFrameLocks noGrp="1"/>
          </p:cNvGraphicFramePr>
          <p:nvPr>
            <p:extLst>
              <p:ext uri="{D42A27DB-BD31-4B8C-83A1-F6EECF244321}">
                <p14:modId xmlns:p14="http://schemas.microsoft.com/office/powerpoint/2010/main" val="3159599525"/>
              </p:ext>
            </p:extLst>
          </p:nvPr>
        </p:nvGraphicFramePr>
        <p:xfrm>
          <a:off x="2188034" y="5029197"/>
          <a:ext cx="7891148" cy="1371600"/>
        </p:xfrm>
        <a:graphic>
          <a:graphicData uri="http://schemas.openxmlformats.org/drawingml/2006/table">
            <a:tbl>
              <a:tblPr firstRow="1" bandRow="1">
                <a:tableStyleId>{21E4AEA4-8DFA-4A89-87EB-49C32662AFE0}</a:tableStyleId>
              </a:tblPr>
              <a:tblGrid>
                <a:gridCol w="3111330">
                  <a:extLst>
                    <a:ext uri="{9D8B030D-6E8A-4147-A177-3AD203B41FA5}">
                      <a16:colId xmlns:a16="http://schemas.microsoft.com/office/drawing/2014/main" val="20000"/>
                    </a:ext>
                  </a:extLst>
                </a:gridCol>
                <a:gridCol w="4779818">
                  <a:extLst>
                    <a:ext uri="{9D8B030D-6E8A-4147-A177-3AD203B41FA5}">
                      <a16:colId xmlns:a16="http://schemas.microsoft.com/office/drawing/2014/main" val="20001"/>
                    </a:ext>
                  </a:extLst>
                </a:gridCol>
              </a:tblGrid>
              <a:tr h="342900">
                <a:tc>
                  <a:txBody>
                    <a:bodyPr/>
                    <a:lstStyle/>
                    <a:p>
                      <a:pPr algn="ctr"/>
                      <a:r>
                        <a:rPr lang="ru-RU" sz="1400" dirty="0">
                          <a:latin typeface="Arial" panose="020B0604020202020204" pitchFamily="34" charset="0"/>
                          <a:ea typeface="Segoe UI" pitchFamily="34" charset="0"/>
                          <a:cs typeface="Arial" panose="020B0604020202020204" pitchFamily="34" charset="0"/>
                        </a:rPr>
                        <a:t>Создатель/Владелец</a:t>
                      </a:r>
                      <a:endParaRPr lang="en-IN" sz="1400" dirty="0">
                        <a:latin typeface="Arial" panose="020B0604020202020204" pitchFamily="34" charset="0"/>
                        <a:ea typeface="Segoe UI" pitchFamily="34" charset="0"/>
                        <a:cs typeface="Arial" panose="020B0604020202020204" pitchFamily="34" charset="0"/>
                      </a:endParaRPr>
                    </a:p>
                  </a:txBody>
                  <a:tcPr anchor="ctr"/>
                </a:tc>
                <a:tc>
                  <a:txBody>
                    <a:bodyPr/>
                    <a:lstStyle/>
                    <a:p>
                      <a:pPr algn="ctr"/>
                      <a:r>
                        <a:rPr lang="ru-RU" sz="1400" dirty="0">
                          <a:latin typeface="Arial" panose="020B0604020202020204" pitchFamily="34" charset="0"/>
                          <a:ea typeface="Segoe UI" pitchFamily="34" charset="0"/>
                          <a:cs typeface="Arial" panose="020B0604020202020204" pitchFamily="34" charset="0"/>
                        </a:rPr>
                        <a:t>Полный контроль </a:t>
                      </a:r>
                      <a:r>
                        <a:rPr lang="en-US" sz="1400" baseline="0" dirty="0">
                          <a:latin typeface="Arial" panose="020B0604020202020204" pitchFamily="34" charset="0"/>
                          <a:ea typeface="Segoe UI" pitchFamily="34" charset="0"/>
                          <a:cs typeface="Arial" panose="020B0604020202020204" pitchFamily="34" charset="0"/>
                        </a:rPr>
                        <a:t>– </a:t>
                      </a:r>
                      <a:r>
                        <a:rPr lang="ru-RU" sz="1400" baseline="0" dirty="0">
                          <a:latin typeface="Arial" panose="020B0604020202020204" pitchFamily="34" charset="0"/>
                          <a:ea typeface="Segoe UI" pitchFamily="34" charset="0"/>
                          <a:cs typeface="Arial" panose="020B0604020202020204" pitchFamily="34" charset="0"/>
                        </a:rPr>
                        <a:t>только подпапки и файлы</a:t>
                      </a:r>
                      <a:endParaRPr lang="en-IN" sz="1400" dirty="0">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0"/>
                  </a:ext>
                </a:extLst>
              </a:tr>
              <a:tr h="342900">
                <a:tc>
                  <a:txBody>
                    <a:bodyPr/>
                    <a:lstStyle/>
                    <a:p>
                      <a:pPr algn="ctr"/>
                      <a:r>
                        <a:rPr lang="en-US" sz="1400" dirty="0">
                          <a:latin typeface="Arial" panose="020B0604020202020204" pitchFamily="34" charset="0"/>
                          <a:ea typeface="Segoe UI" pitchFamily="34" charset="0"/>
                          <a:cs typeface="Arial" panose="020B0604020202020204" pitchFamily="34" charset="0"/>
                        </a:rPr>
                        <a:t>%</a:t>
                      </a:r>
                      <a:r>
                        <a:rPr lang="ru-RU" sz="1400" dirty="0">
                          <a:latin typeface="Arial" panose="020B0604020202020204" pitchFamily="34" charset="0"/>
                          <a:ea typeface="Segoe UI" pitchFamily="34" charset="0"/>
                          <a:cs typeface="Arial" panose="020B0604020202020204" pitchFamily="34" charset="0"/>
                        </a:rPr>
                        <a:t>Имя</a:t>
                      </a:r>
                      <a:r>
                        <a:rPr lang="ru-RU" sz="1400" baseline="0" dirty="0">
                          <a:latin typeface="Arial" panose="020B0604020202020204" pitchFamily="34" charset="0"/>
                          <a:ea typeface="Segoe UI" pitchFamily="34" charset="0"/>
                          <a:cs typeface="Arial" panose="020B0604020202020204" pitchFamily="34" charset="0"/>
                        </a:rPr>
                        <a:t> пользователя</a:t>
                      </a:r>
                      <a:r>
                        <a:rPr lang="en-US" sz="1400" dirty="0">
                          <a:latin typeface="Arial" panose="020B0604020202020204" pitchFamily="34" charset="0"/>
                          <a:ea typeface="Segoe UI" pitchFamily="34" charset="0"/>
                          <a:cs typeface="Arial" panose="020B0604020202020204" pitchFamily="34" charset="0"/>
                        </a:rPr>
                        <a:t>%</a:t>
                      </a:r>
                      <a:endParaRPr lang="en-IN" sz="1400" dirty="0">
                        <a:latin typeface="Arial" panose="020B0604020202020204" pitchFamily="34" charset="0"/>
                        <a:ea typeface="Segoe UI" pitchFamily="34" charset="0"/>
                        <a:cs typeface="Arial" panose="020B0604020202020204" pitchFamily="34" charset="0"/>
                      </a:endParaRPr>
                    </a:p>
                  </a:txBody>
                  <a:tcPr anchor="ctr"/>
                </a:tc>
                <a:tc>
                  <a:txBody>
                    <a:bodyPr/>
                    <a:lstStyle/>
                    <a:p>
                      <a:pPr algn="ctr"/>
                      <a:r>
                        <a:rPr lang="ru-RU" sz="1400" dirty="0">
                          <a:latin typeface="Arial" panose="020B0604020202020204" pitchFamily="34" charset="0"/>
                          <a:ea typeface="Segoe UI" pitchFamily="34" charset="0"/>
                          <a:cs typeface="Arial" panose="020B0604020202020204" pitchFamily="34" charset="0"/>
                        </a:rPr>
                        <a:t>Полный</a:t>
                      </a:r>
                      <a:r>
                        <a:rPr lang="ru-RU" sz="1400" baseline="0" dirty="0">
                          <a:latin typeface="Arial" panose="020B0604020202020204" pitchFamily="34" charset="0"/>
                          <a:ea typeface="Segoe UI" pitchFamily="34" charset="0"/>
                          <a:cs typeface="Arial" panose="020B0604020202020204" pitchFamily="34" charset="0"/>
                        </a:rPr>
                        <a:t> контроль для владельца папки</a:t>
                      </a:r>
                      <a:endParaRPr lang="en-IN" sz="1400" dirty="0">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1"/>
                  </a:ext>
                </a:extLst>
              </a:tr>
              <a:tr h="342900">
                <a:tc>
                  <a:txBody>
                    <a:bodyPr/>
                    <a:lstStyle/>
                    <a:p>
                      <a:pPr algn="ctr"/>
                      <a:r>
                        <a:rPr lang="ru-RU" sz="1400" dirty="0">
                          <a:latin typeface="Arial" panose="020B0604020202020204" pitchFamily="34" charset="0"/>
                          <a:ea typeface="Segoe UI" pitchFamily="34" charset="0"/>
                          <a:cs typeface="Arial" panose="020B0604020202020204" pitchFamily="34" charset="0"/>
                        </a:rPr>
                        <a:t>Администратор</a:t>
                      </a:r>
                      <a:endParaRPr lang="en-IN" sz="1400" dirty="0">
                        <a:latin typeface="Arial" panose="020B0604020202020204" pitchFamily="34" charset="0"/>
                        <a:ea typeface="Segoe UI" pitchFamily="34" charset="0"/>
                        <a:cs typeface="Arial" panose="020B0604020202020204" pitchFamily="34" charset="0"/>
                      </a:endParaRPr>
                    </a:p>
                  </a:txBody>
                  <a:tcPr anchor="ctr"/>
                </a:tc>
                <a:tc>
                  <a:txBody>
                    <a:bodyPr/>
                    <a:lstStyle/>
                    <a:p>
                      <a:pPr algn="ctr"/>
                      <a:r>
                        <a:rPr lang="ru-RU" sz="1400" dirty="0">
                          <a:latin typeface="Arial" panose="020B0604020202020204" pitchFamily="34" charset="0"/>
                          <a:ea typeface="Segoe UI" pitchFamily="34" charset="0"/>
                          <a:cs typeface="Arial" panose="020B0604020202020204" pitchFamily="34" charset="0"/>
                        </a:rPr>
                        <a:t>Нет </a:t>
                      </a:r>
                      <a:endParaRPr lang="en-IN" sz="1400" dirty="0">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2"/>
                  </a:ext>
                </a:extLst>
              </a:tr>
              <a:tr h="342900">
                <a:tc>
                  <a:txBody>
                    <a:bodyPr/>
                    <a:lstStyle/>
                    <a:p>
                      <a:pPr algn="ctr"/>
                      <a:r>
                        <a:rPr lang="ru-RU" sz="1400" dirty="0">
                          <a:latin typeface="Arial" panose="020B0604020202020204" pitchFamily="34" charset="0"/>
                          <a:ea typeface="Segoe UI" pitchFamily="34" charset="0"/>
                          <a:cs typeface="Arial" panose="020B0604020202020204" pitchFamily="34" charset="0"/>
                        </a:rPr>
                        <a:t>Система</a:t>
                      </a:r>
                      <a:endParaRPr lang="en-IN" sz="1400" dirty="0">
                        <a:latin typeface="Arial" panose="020B0604020202020204" pitchFamily="34" charset="0"/>
                        <a:ea typeface="Segoe UI" pitchFamily="34" charset="0"/>
                        <a:cs typeface="Arial" panose="020B0604020202020204" pitchFamily="34" charset="0"/>
                      </a:endParaRPr>
                    </a:p>
                  </a:txBody>
                  <a:tcPr anchor="ctr"/>
                </a:tc>
                <a:tc>
                  <a:txBody>
                    <a:bodyPr/>
                    <a:lstStyle/>
                    <a:p>
                      <a:pPr algn="ctr"/>
                      <a:r>
                        <a:rPr lang="ru-RU" sz="1400" dirty="0">
                          <a:latin typeface="Arial" panose="020B0604020202020204" pitchFamily="34" charset="0"/>
                          <a:ea typeface="Segoe UI" pitchFamily="34" charset="0"/>
                          <a:cs typeface="Arial" panose="020B0604020202020204" pitchFamily="34" charset="0"/>
                        </a:rPr>
                        <a:t>Полный контроль</a:t>
                      </a:r>
                      <a:endParaRPr lang="en-IN" sz="1400" dirty="0">
                        <a:latin typeface="Arial" panose="020B0604020202020204" pitchFamily="34" charset="0"/>
                        <a:ea typeface="Segoe UI"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
        <p:nvSpPr>
          <p:cNvPr id="11" name="Прямоугольник 10"/>
          <p:cNvSpPr/>
          <p:nvPr/>
        </p:nvSpPr>
        <p:spPr>
          <a:xfrm>
            <a:off x="3683755" y="999382"/>
            <a:ext cx="4131580" cy="338554"/>
          </a:xfrm>
          <a:prstGeom prst="rect">
            <a:avLst/>
          </a:prstGeom>
        </p:spPr>
        <p:txBody>
          <a:bodyPr wrap="none">
            <a:spAutoFit/>
          </a:bodyPr>
          <a:lstStyle/>
          <a:p>
            <a:r>
              <a:rPr lang="ru-RU" sz="1600" b="1" dirty="0">
                <a:latin typeface="Arial" panose="020B0604020202020204" pitchFamily="34" charset="0"/>
                <a:cs typeface="Arial" panose="020B0604020202020204" pitchFamily="34" charset="0"/>
              </a:rPr>
              <a:t>NTFS</a:t>
            </a:r>
            <a:r>
              <a:rPr lang="en-US" sz="1600" b="1" dirty="0">
                <a:latin typeface="Arial" panose="020B0604020202020204" pitchFamily="34" charset="0"/>
                <a:cs typeface="Arial" panose="020B0604020202020204" pitchFamily="34" charset="0"/>
              </a:rPr>
              <a:t>-</a:t>
            </a:r>
            <a:r>
              <a:rPr lang="ru-RU" sz="1600" b="1" dirty="0">
                <a:latin typeface="Arial" panose="020B0604020202020204" pitchFamily="34" charset="0"/>
                <a:cs typeface="Arial" panose="020B0604020202020204" pitchFamily="34" charset="0"/>
              </a:rPr>
              <a:t>разрешения для корневой папки</a:t>
            </a:r>
          </a:p>
        </p:txBody>
      </p:sp>
      <p:sp>
        <p:nvSpPr>
          <p:cNvPr id="12" name="Прямоугольник 11"/>
          <p:cNvSpPr/>
          <p:nvPr/>
        </p:nvSpPr>
        <p:spPr>
          <a:xfrm>
            <a:off x="3407633" y="2985185"/>
            <a:ext cx="5214954" cy="338554"/>
          </a:xfrm>
          <a:prstGeom prst="rect">
            <a:avLst/>
          </a:prstGeom>
        </p:spPr>
        <p:txBody>
          <a:bodyPr wrap="none">
            <a:spAutoFit/>
          </a:bodyPr>
          <a:lstStyle/>
          <a:p>
            <a:r>
              <a:rPr lang="ru-RU" sz="1600" b="1" dirty="0">
                <a:latin typeface="Arial" panose="020B0604020202020204" pitchFamily="34" charset="0"/>
                <a:cs typeface="Arial" panose="020B0604020202020204" pitchFamily="34" charset="0"/>
              </a:rPr>
              <a:t>Разрешения общего ресурса для корневой папки</a:t>
            </a:r>
          </a:p>
        </p:txBody>
      </p:sp>
      <p:sp>
        <p:nvSpPr>
          <p:cNvPr id="13" name="Прямоугольник 12"/>
          <p:cNvSpPr/>
          <p:nvPr/>
        </p:nvSpPr>
        <p:spPr>
          <a:xfrm>
            <a:off x="2987892" y="4314715"/>
            <a:ext cx="6096000" cy="584775"/>
          </a:xfrm>
          <a:prstGeom prst="rect">
            <a:avLst/>
          </a:prstGeom>
        </p:spPr>
        <p:txBody>
          <a:bodyPr>
            <a:spAutoFit/>
          </a:bodyPr>
          <a:lstStyle/>
          <a:p>
            <a:pPr algn="ctr"/>
            <a:r>
              <a:rPr lang="ru-RU" sz="1600" b="1" dirty="0">
                <a:latin typeface="Arial" panose="020B0604020202020204" pitchFamily="34" charset="0"/>
                <a:cs typeface="Arial" panose="020B0604020202020204" pitchFamily="34" charset="0"/>
              </a:rPr>
              <a:t>NTFS-разрешения для каждого пользователя перенаправляется папку</a:t>
            </a:r>
          </a:p>
        </p:txBody>
      </p:sp>
    </p:spTree>
    <p:extLst>
      <p:ext uri="{BB962C8B-B14F-4D97-AF65-F5344CB8AC3E}">
        <p14:creationId xmlns:p14="http://schemas.microsoft.com/office/powerpoint/2010/main" val="2576258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850" y="155130"/>
            <a:ext cx="11150099"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Особенности привилегий групповой политики</a:t>
            </a:r>
            <a:endParaRPr lang="en-US" sz="3600" dirty="0">
              <a:solidFill>
                <a:schemeClr val="bg1"/>
              </a:solidFill>
            </a:endParaRPr>
          </a:p>
        </p:txBody>
      </p:sp>
      <p:grpSp>
        <p:nvGrpSpPr>
          <p:cNvPr id="3" name="Group 3" descr="Two screenshots, the first of which shows the Common tab of the New Local User Properties dialog box and the second screenshot shows Item-level targeting being applied&#10;"/>
          <p:cNvGrpSpPr/>
          <p:nvPr/>
        </p:nvGrpSpPr>
        <p:grpSpPr>
          <a:xfrm>
            <a:off x="280349" y="1040119"/>
            <a:ext cx="6589402" cy="3555736"/>
            <a:chOff x="234950" y="1485900"/>
            <a:chExt cx="8699500" cy="4105275"/>
          </a:xfrm>
        </p:grpSpPr>
        <p:pic>
          <p:nvPicPr>
            <p:cNvPr id="4" name="Picture 4"/>
            <p:cNvPicPr>
              <a:picLocks noChangeArrowheads="1"/>
            </p:cNvPicPr>
            <p:nvPr/>
          </p:nvPicPr>
          <p:blipFill>
            <a:blip r:embed="rId2" cstate="print"/>
            <a:srcRect/>
            <a:stretch>
              <a:fillRect/>
            </a:stretch>
          </p:blipFill>
          <p:spPr bwMode="auto">
            <a:xfrm>
              <a:off x="234950" y="1485900"/>
              <a:ext cx="3771900" cy="4105275"/>
            </a:xfrm>
            <a:prstGeom prst="rect">
              <a:avLst/>
            </a:prstGeom>
            <a:noFill/>
            <a:ln w="9525">
              <a:noFill/>
              <a:miter lim="800000"/>
              <a:headEnd/>
              <a:tailEnd/>
            </a:ln>
            <a:effectLst/>
          </p:spPr>
        </p:pic>
        <p:pic>
          <p:nvPicPr>
            <p:cNvPr id="5" name="Picture 5"/>
            <p:cNvPicPr>
              <a:picLocks noChangeArrowheads="1"/>
            </p:cNvPicPr>
            <p:nvPr/>
          </p:nvPicPr>
          <p:blipFill>
            <a:blip r:embed="rId3" cstate="print"/>
            <a:srcRect/>
            <a:stretch>
              <a:fillRect/>
            </a:stretch>
          </p:blipFill>
          <p:spPr bwMode="auto">
            <a:xfrm>
              <a:off x="3943350" y="1489075"/>
              <a:ext cx="4991100" cy="4102100"/>
            </a:xfrm>
            <a:prstGeom prst="rect">
              <a:avLst/>
            </a:prstGeom>
            <a:noFill/>
            <a:ln w="9525">
              <a:noFill/>
              <a:miter lim="800000"/>
              <a:headEnd/>
              <a:tailEnd/>
            </a:ln>
            <a:effectLst/>
          </p:spPr>
        </p:pic>
      </p:grpSp>
      <p:sp>
        <p:nvSpPr>
          <p:cNvPr id="7" name="Line 6"/>
          <p:cNvSpPr>
            <a:spLocks noChangeShapeType="1"/>
          </p:cNvSpPr>
          <p:nvPr/>
        </p:nvSpPr>
        <p:spPr bwMode="auto">
          <a:xfrm flipH="1">
            <a:off x="1150046" y="1356518"/>
            <a:ext cx="368300" cy="101600"/>
          </a:xfrm>
          <a:prstGeom prst="line">
            <a:avLst/>
          </a:prstGeom>
          <a:noFill/>
          <a:ln w="38100">
            <a:solidFill>
              <a:srgbClr val="FF0000"/>
            </a:solidFill>
            <a:round/>
            <a:headEnd/>
            <a:tailEnd type="triangle" w="med" len="med"/>
          </a:ln>
          <a:effectLst>
            <a:outerShdw dist="35921" dir="2700000" algn="ctr" rotWithShape="0">
              <a:srgbClr val="AFAFAF"/>
            </a:outerShdw>
          </a:effectLst>
        </p:spPr>
        <p:txBody>
          <a:bodyPr lIns="182880" rIns="182880" anchor="ctr"/>
          <a:lstStyle/>
          <a:p>
            <a:pPr lvl="0" fontAlgn="base">
              <a:spcBef>
                <a:spcPct val="0"/>
              </a:spcBef>
              <a:spcAft>
                <a:spcPct val="0"/>
              </a:spcAft>
              <a:defRPr/>
            </a:pPr>
            <a:endParaRPr lang="en-US" b="1">
              <a:solidFill>
                <a:srgbClr val="000000"/>
              </a:solidFill>
              <a:latin typeface="Verdana" pitchFamily="34" charset="0"/>
              <a:cs typeface="Arial" charset="0"/>
            </a:endParaRPr>
          </a:p>
        </p:txBody>
      </p:sp>
      <p:sp>
        <p:nvSpPr>
          <p:cNvPr id="8" name="Line 7"/>
          <p:cNvSpPr>
            <a:spLocks noChangeShapeType="1"/>
          </p:cNvSpPr>
          <p:nvPr/>
        </p:nvSpPr>
        <p:spPr bwMode="auto">
          <a:xfrm flipH="1">
            <a:off x="4247357" y="1462087"/>
            <a:ext cx="642937" cy="219075"/>
          </a:xfrm>
          <a:prstGeom prst="line">
            <a:avLst/>
          </a:prstGeom>
          <a:noFill/>
          <a:ln w="38100">
            <a:solidFill>
              <a:srgbClr val="FF0000"/>
            </a:solidFill>
            <a:round/>
            <a:headEnd/>
            <a:tailEnd type="triangle" w="med" len="med"/>
          </a:ln>
          <a:effectLst>
            <a:outerShdw dist="35921" dir="2700000" algn="ctr" rotWithShape="0">
              <a:srgbClr val="AFAFAF"/>
            </a:outerShdw>
          </a:effectLst>
        </p:spPr>
        <p:txBody>
          <a:bodyPr lIns="182880" rIns="182880" anchor="ctr"/>
          <a:lstStyle/>
          <a:p>
            <a:pPr lvl="0" fontAlgn="base">
              <a:spcBef>
                <a:spcPct val="0"/>
              </a:spcBef>
              <a:spcAft>
                <a:spcPct val="0"/>
              </a:spcAft>
              <a:defRPr/>
            </a:pPr>
            <a:endParaRPr lang="en-US" b="1">
              <a:solidFill>
                <a:srgbClr val="000000"/>
              </a:solidFill>
              <a:latin typeface="Verdana" pitchFamily="34" charset="0"/>
              <a:cs typeface="Arial" charset="0"/>
            </a:endParaRPr>
          </a:p>
        </p:txBody>
      </p:sp>
      <p:sp>
        <p:nvSpPr>
          <p:cNvPr id="9" name="Rounded Rectangle 812099"/>
          <p:cNvSpPr>
            <a:spLocks noChangeArrowheads="1"/>
          </p:cNvSpPr>
          <p:nvPr/>
        </p:nvSpPr>
        <p:spPr bwMode="auto">
          <a:xfrm>
            <a:off x="4681308" y="1040119"/>
            <a:ext cx="1996053" cy="557805"/>
          </a:xfrm>
          <a:prstGeom prst="roundRect">
            <a:avLst>
              <a:gd name="adj" fmla="val 41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lvl="0" algn="ctr" fontAlgn="base">
              <a:spcBef>
                <a:spcPct val="40000"/>
              </a:spcBef>
              <a:spcAft>
                <a:spcPct val="40000"/>
              </a:spcAft>
            </a:pPr>
            <a:endParaRPr lang="en-US" sz="1600" b="1" dirty="0">
              <a:solidFill>
                <a:srgbClr val="000000"/>
              </a:solidFill>
              <a:latin typeface="Segoe UI" pitchFamily="34" charset="0"/>
              <a:ea typeface="Segoe UI" pitchFamily="34" charset="0"/>
              <a:cs typeface="Segoe UI" pitchFamily="34" charset="0"/>
            </a:endParaRPr>
          </a:p>
        </p:txBody>
      </p:sp>
      <p:sp>
        <p:nvSpPr>
          <p:cNvPr id="11" name="Rounded Rectangle 812099"/>
          <p:cNvSpPr>
            <a:spLocks noChangeArrowheads="1"/>
          </p:cNvSpPr>
          <p:nvPr/>
        </p:nvSpPr>
        <p:spPr bwMode="auto">
          <a:xfrm>
            <a:off x="1368886" y="985043"/>
            <a:ext cx="1693408" cy="473075"/>
          </a:xfrm>
          <a:prstGeom prst="roundRect">
            <a:avLst>
              <a:gd name="adj" fmla="val 41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lvl="0" fontAlgn="base">
              <a:spcBef>
                <a:spcPct val="40000"/>
              </a:spcBef>
              <a:spcAft>
                <a:spcPct val="40000"/>
              </a:spcAft>
            </a:pPr>
            <a:r>
              <a:rPr lang="ru-RU" sz="1500" dirty="0">
                <a:latin typeface="Arial" panose="020B0604020202020204" pitchFamily="34" charset="0"/>
                <a:cs typeface="Arial" panose="020B0604020202020204" pitchFamily="34" charset="0"/>
              </a:rPr>
              <a:t>Вкладка общие</a:t>
            </a:r>
            <a:endParaRPr lang="en-US" sz="15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2" name="Title 1"/>
          <p:cNvSpPr txBox="1">
            <a:spLocks/>
          </p:cNvSpPr>
          <p:nvPr/>
        </p:nvSpPr>
        <p:spPr>
          <a:xfrm>
            <a:off x="7025290" y="1540141"/>
            <a:ext cx="4448659"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Параметры позиционирования на уровне элементов</a:t>
            </a:r>
            <a:endParaRPr lang="en-US" sz="1800" b="1" dirty="0">
              <a:solidFill>
                <a:srgbClr val="C00000"/>
              </a:solidFill>
            </a:endParaRPr>
          </a:p>
        </p:txBody>
      </p:sp>
      <p:sp>
        <p:nvSpPr>
          <p:cNvPr id="13" name="Content Placeholder 2"/>
          <p:cNvSpPr txBox="1">
            <a:spLocks/>
          </p:cNvSpPr>
          <p:nvPr/>
        </p:nvSpPr>
        <p:spPr>
          <a:xfrm>
            <a:off x="7308588" y="2306364"/>
            <a:ext cx="4165362" cy="281427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269875" lvl="0" indent="-269875">
              <a:spcBef>
                <a:spcPts val="800"/>
              </a:spcBef>
              <a:buFont typeface="Wingdings" panose="05000000000000000000" pitchFamily="2" charset="2"/>
              <a:buChar char="Ø"/>
            </a:pPr>
            <a:r>
              <a:rPr lang="ru-RU" sz="1600" kern="0" dirty="0">
                <a:solidFill>
                  <a:srgbClr val="000000"/>
                </a:solidFill>
              </a:rPr>
              <a:t>Намечено 27 различных категорий</a:t>
            </a:r>
          </a:p>
          <a:p>
            <a:pPr marL="269875" lvl="0" indent="-269875">
              <a:spcBef>
                <a:spcPts val="800"/>
              </a:spcBef>
              <a:buFont typeface="Wingdings" panose="05000000000000000000" pitchFamily="2" charset="2"/>
              <a:buChar char="Ø"/>
            </a:pPr>
            <a:r>
              <a:rPr lang="ru-RU" sz="1600" kern="0" dirty="0">
                <a:solidFill>
                  <a:srgbClr val="000000"/>
                </a:solidFill>
              </a:rPr>
              <a:t>Возможность объединения различных категорий с помощью AND или OR.</a:t>
            </a:r>
          </a:p>
          <a:p>
            <a:pPr marL="269875" lvl="0" indent="-269875">
              <a:spcBef>
                <a:spcPts val="800"/>
              </a:spcBef>
              <a:buFont typeface="Wingdings" panose="05000000000000000000" pitchFamily="2" charset="2"/>
              <a:buChar char="Ø"/>
            </a:pPr>
            <a:r>
              <a:rPr lang="ru-RU" sz="1600" kern="0" dirty="0">
                <a:solidFill>
                  <a:srgbClr val="000000"/>
                </a:solidFill>
              </a:rPr>
              <a:t>Вместо того чтобы использовать одну категорию можно использовать несколько</a:t>
            </a:r>
          </a:p>
          <a:p>
            <a:pPr marL="269875" lvl="0" indent="-269875">
              <a:spcBef>
                <a:spcPts val="800"/>
              </a:spcBef>
              <a:buFont typeface="Wingdings" panose="05000000000000000000" pitchFamily="2" charset="2"/>
              <a:buChar char="Ø"/>
            </a:pPr>
            <a:r>
              <a:rPr lang="ru-RU" sz="1600" kern="0" dirty="0">
                <a:solidFill>
                  <a:srgbClr val="000000"/>
                </a:solidFill>
              </a:rPr>
              <a:t>Нацеливание на уровне элементов обновляется во время фонового обновления групповой политики</a:t>
            </a:r>
          </a:p>
        </p:txBody>
      </p:sp>
      <p:sp>
        <p:nvSpPr>
          <p:cNvPr id="14" name="Прямоугольник 13"/>
          <p:cNvSpPr/>
          <p:nvPr/>
        </p:nvSpPr>
        <p:spPr>
          <a:xfrm>
            <a:off x="4352196" y="1041430"/>
            <a:ext cx="2622471" cy="553998"/>
          </a:xfrm>
          <a:prstGeom prst="rect">
            <a:avLst/>
          </a:prstGeom>
        </p:spPr>
        <p:txBody>
          <a:bodyPr wrap="square">
            <a:spAutoFit/>
          </a:bodyPr>
          <a:lstStyle/>
          <a:p>
            <a:pPr algn="ctr"/>
            <a:r>
              <a:rPr lang="ru-RU" sz="1500" dirty="0">
                <a:solidFill>
                  <a:schemeClr val="bg1"/>
                </a:solidFill>
                <a:latin typeface="Arial" panose="020B0604020202020204" pitchFamily="34" charset="0"/>
                <a:cs typeface="Arial" panose="020B0604020202020204" pitchFamily="34" charset="0"/>
              </a:rPr>
              <a:t>Особенности ориентирования</a:t>
            </a:r>
          </a:p>
        </p:txBody>
      </p:sp>
      <p:sp>
        <p:nvSpPr>
          <p:cNvPr id="17" name="Прямоугольник: скругленные углы 16"/>
          <p:cNvSpPr/>
          <p:nvPr/>
        </p:nvSpPr>
        <p:spPr>
          <a:xfrm>
            <a:off x="164888" y="4708376"/>
            <a:ext cx="3390452" cy="14936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8" name="Прямоугольник: скругленные углы 17"/>
          <p:cNvSpPr/>
          <p:nvPr/>
        </p:nvSpPr>
        <p:spPr>
          <a:xfrm>
            <a:off x="3887311" y="4708376"/>
            <a:ext cx="2939929" cy="14936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5" name="Прямоугольник 14"/>
          <p:cNvSpPr/>
          <p:nvPr/>
        </p:nvSpPr>
        <p:spPr>
          <a:xfrm>
            <a:off x="156936" y="4852933"/>
            <a:ext cx="3390453" cy="1246495"/>
          </a:xfrm>
          <a:prstGeom prst="rect">
            <a:avLst/>
          </a:prstGeom>
        </p:spPr>
        <p:txBody>
          <a:bodyPr wrap="square">
            <a:spAutoFit/>
          </a:bodyPr>
          <a:lstStyle/>
          <a:p>
            <a:pPr algn="ctr"/>
            <a:r>
              <a:rPr lang="ru-RU" sz="1500" b="1" dirty="0">
                <a:latin typeface="Arial" panose="020B0604020202020204" pitchFamily="34" charset="0"/>
                <a:cs typeface="Arial" panose="020B0604020202020204" pitchFamily="34" charset="0"/>
              </a:rPr>
              <a:t>Используется для настройки дополнительных параметров, которые управляют поведением элемента предпочтений групповой политики</a:t>
            </a:r>
          </a:p>
        </p:txBody>
      </p:sp>
      <p:sp>
        <p:nvSpPr>
          <p:cNvPr id="10" name="Rounded Rectangle 812099"/>
          <p:cNvSpPr>
            <a:spLocks noChangeArrowheads="1"/>
          </p:cNvSpPr>
          <p:nvPr/>
        </p:nvSpPr>
        <p:spPr bwMode="auto">
          <a:xfrm>
            <a:off x="3846430" y="4846889"/>
            <a:ext cx="3021689" cy="1252538"/>
          </a:xfrm>
          <a:prstGeom prst="roundRect">
            <a:avLst>
              <a:gd name="adj" fmla="val 4167"/>
            </a:avLst>
          </a:prstGeom>
          <a:noFill/>
          <a:ln w="9525" algn="ctr">
            <a:noFill/>
            <a:round/>
            <a:headEnd/>
            <a:tailEnd/>
          </a:ln>
          <a:effectLst/>
        </p:spPr>
        <p:txBody>
          <a:bodyPr tIns="91440" bIns="91440" anchor="ctr"/>
          <a:lstStyle/>
          <a:p>
            <a:pPr lvl="0" algn="ctr" fontAlgn="base">
              <a:lnSpc>
                <a:spcPct val="90000"/>
              </a:lnSpc>
              <a:spcBef>
                <a:spcPct val="0"/>
              </a:spcBef>
              <a:spcAft>
                <a:spcPct val="0"/>
              </a:spcAft>
              <a:defRPr/>
            </a:pPr>
            <a:r>
              <a:rPr lang="ru-RU" sz="1600" b="1" dirty="0">
                <a:solidFill>
                  <a:srgbClr val="000000"/>
                </a:solidFill>
                <a:latin typeface="Arial" panose="020B0604020202020204" pitchFamily="34" charset="0"/>
                <a:ea typeface="Segoe UI" pitchFamily="34" charset="0"/>
                <a:cs typeface="Arial" panose="020B0604020202020204" pitchFamily="34" charset="0"/>
              </a:rPr>
              <a:t>Определяет пользователей и компьютеры, к которым применяется элемент предпочтения</a:t>
            </a:r>
          </a:p>
        </p:txBody>
      </p:sp>
    </p:spTree>
    <p:extLst>
      <p:ext uri="{BB962C8B-B14F-4D97-AF65-F5344CB8AC3E}">
        <p14:creationId xmlns:p14="http://schemas.microsoft.com/office/powerpoint/2010/main" val="2872528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28"/>
          <p:cNvSpPr>
            <a:spLocks noChangeArrowheads="1"/>
          </p:cNvSpPr>
          <p:nvPr/>
        </p:nvSpPr>
        <p:spPr bwMode="auto">
          <a:xfrm>
            <a:off x="3004907" y="3377534"/>
            <a:ext cx="2521250" cy="1877760"/>
          </a:xfrm>
          <a:prstGeom prst="roundRect">
            <a:avLst>
              <a:gd name="adj" fmla="val 0"/>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headEnd/>
            <a:tailEnd/>
          </a:ln>
        </p:spPr>
        <p:style>
          <a:lnRef idx="3">
            <a:schemeClr val="lt1"/>
          </a:lnRef>
          <a:fillRef idx="1">
            <a:schemeClr val="accent4"/>
          </a:fillRef>
          <a:effectRef idx="1">
            <a:schemeClr val="accent4"/>
          </a:effectRef>
          <a:fontRef idx="minor">
            <a:schemeClr val="lt1"/>
          </a:fontRef>
        </p:style>
        <p:txBody>
          <a:bodyPr anchor="ctr"/>
          <a:lstStyle/>
          <a:p>
            <a:pPr marL="177800" lvl="0" indent="-177800" fontAlgn="base">
              <a:spcBef>
                <a:spcPct val="0"/>
              </a:spcBef>
              <a:spcAft>
                <a:spcPct val="0"/>
              </a:spcAft>
              <a:buSzPct val="85000"/>
              <a:defRPr/>
            </a:pPr>
            <a:endParaRPr lang="en-US">
              <a:solidFill>
                <a:srgbClr val="000000"/>
              </a:solidFill>
              <a:latin typeface="Segoe UI" pitchFamily="34" charset="0"/>
              <a:ea typeface="Segoe UI" pitchFamily="34" charset="0"/>
              <a:cs typeface="Segoe UI" pitchFamily="34" charset="0"/>
            </a:endParaRPr>
          </a:p>
        </p:txBody>
      </p:sp>
      <p:pic>
        <p:nvPicPr>
          <p:cNvPr id="55" name="Рисунок 54"/>
          <p:cNvPicPr>
            <a:picLocks noChangeAspect="1"/>
          </p:cNvPicPr>
          <p:nvPr/>
        </p:nvPicPr>
        <p:blipFill rotWithShape="1">
          <a:blip r:embed="rId2" cstate="print">
            <a:extLst>
              <a:ext uri="{28A0092B-C50C-407E-A947-70E740481C1C}">
                <a14:useLocalDpi xmlns:a14="http://schemas.microsoft.com/office/drawing/2010/main" val="0"/>
              </a:ext>
            </a:extLst>
          </a:blip>
          <a:srcRect l="2971" t="16799" r="45024" b="46451"/>
          <a:stretch/>
        </p:blipFill>
        <p:spPr>
          <a:xfrm>
            <a:off x="3586088" y="3526052"/>
            <a:ext cx="1358184" cy="1361407"/>
          </a:xfrm>
          <a:prstGeom prst="rect">
            <a:avLst/>
          </a:prstGeom>
        </p:spPr>
      </p:pic>
      <p:sp>
        <p:nvSpPr>
          <p:cNvPr id="5" name="AutoShape 18"/>
          <p:cNvSpPr>
            <a:spLocks noChangeArrowheads="1"/>
          </p:cNvSpPr>
          <p:nvPr/>
        </p:nvSpPr>
        <p:spPr bwMode="auto">
          <a:xfrm>
            <a:off x="3004907" y="1300127"/>
            <a:ext cx="2521251" cy="1877760"/>
          </a:xfrm>
          <a:prstGeom prst="roundRect">
            <a:avLst>
              <a:gd name="adj" fmla="val 0"/>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headEnd/>
            <a:tailEnd/>
          </a:ln>
        </p:spPr>
        <p:style>
          <a:lnRef idx="3">
            <a:schemeClr val="lt1"/>
          </a:lnRef>
          <a:fillRef idx="1">
            <a:schemeClr val="accent4"/>
          </a:fillRef>
          <a:effectRef idx="1">
            <a:schemeClr val="accent4"/>
          </a:effectRef>
          <a:fontRef idx="minor">
            <a:schemeClr val="lt1"/>
          </a:fontRef>
        </p:style>
        <p:txBody>
          <a:bodyPr anchor="ctr"/>
          <a:lstStyle/>
          <a:p>
            <a:pPr marL="177800" lvl="0" indent="-177800" fontAlgn="base">
              <a:spcBef>
                <a:spcPct val="0"/>
              </a:spcBef>
              <a:spcAft>
                <a:spcPct val="0"/>
              </a:spcAft>
              <a:buSzPct val="85000"/>
              <a:defRPr/>
            </a:pPr>
            <a:endParaRPr lang="en-US">
              <a:solidFill>
                <a:srgbClr val="000000"/>
              </a:solidFill>
              <a:latin typeface="Segoe UI" pitchFamily="34" charset="0"/>
              <a:ea typeface="Segoe UI" pitchFamily="34" charset="0"/>
              <a:cs typeface="Segoe UI" pitchFamily="34" charset="0"/>
            </a:endParaRPr>
          </a:p>
        </p:txBody>
      </p:sp>
      <p:pic>
        <p:nvPicPr>
          <p:cNvPr id="54" name="Рисунок 53"/>
          <p:cNvPicPr>
            <a:picLocks noChangeAspect="1"/>
          </p:cNvPicPr>
          <p:nvPr/>
        </p:nvPicPr>
        <p:blipFill rotWithShape="1">
          <a:blip r:embed="rId2" cstate="print">
            <a:extLst>
              <a:ext uri="{28A0092B-C50C-407E-A947-70E740481C1C}">
                <a14:useLocalDpi xmlns:a14="http://schemas.microsoft.com/office/drawing/2010/main" val="0"/>
              </a:ext>
            </a:extLst>
          </a:blip>
          <a:srcRect l="2971" t="16799" r="45024" b="46451"/>
          <a:stretch/>
        </p:blipFill>
        <p:spPr>
          <a:xfrm>
            <a:off x="3592528" y="1592174"/>
            <a:ext cx="1358184" cy="1361407"/>
          </a:xfrm>
          <a:prstGeom prst="rect">
            <a:avLst/>
          </a:prstGeom>
        </p:spPr>
      </p:pic>
      <p:sp>
        <p:nvSpPr>
          <p:cNvPr id="48" name="Rectangle 9"/>
          <p:cNvSpPr/>
          <p:nvPr/>
        </p:nvSpPr>
        <p:spPr bwMode="auto">
          <a:xfrm>
            <a:off x="8995562" y="1685678"/>
            <a:ext cx="2947297" cy="2987348"/>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w="9525" cap="flat" cmpd="sng" algn="ctr">
            <a:solidFill>
              <a:srgbClr val="569AD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eaLnBrk="0" hangingPunct="0"/>
            <a:endParaRPr lang="en-IN">
              <a:solidFill>
                <a:srgbClr val="000000"/>
              </a:solidFill>
            </a:endParaRPr>
          </a:p>
        </p:txBody>
      </p:sp>
      <p:sp>
        <p:nvSpPr>
          <p:cNvPr id="47" name="Rectangle 8"/>
          <p:cNvSpPr/>
          <p:nvPr/>
        </p:nvSpPr>
        <p:spPr bwMode="auto">
          <a:xfrm>
            <a:off x="5785837" y="1685678"/>
            <a:ext cx="2964499" cy="238775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eaLnBrk="0" hangingPunct="0"/>
            <a:endParaRPr lang="en-IN" sz="1600">
              <a:solidFill>
                <a:srgbClr val="000000"/>
              </a:solidFill>
            </a:endParaRPr>
          </a:p>
        </p:txBody>
      </p:sp>
      <p:sp>
        <p:nvSpPr>
          <p:cNvPr id="2" name="Title 1"/>
          <p:cNvSpPr txBox="1">
            <a:spLocks/>
          </p:cNvSpPr>
          <p:nvPr/>
        </p:nvSpPr>
        <p:spPr>
          <a:xfrm>
            <a:off x="389427" y="-9407"/>
            <a:ext cx="11229606"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dirty="0">
                <a:solidFill>
                  <a:schemeClr val="bg1"/>
                </a:solidFill>
              </a:rPr>
              <a:t>Как распространения ПО групповой политики помогает отслеживать жизненного цикл ПО</a:t>
            </a:r>
          </a:p>
        </p:txBody>
      </p:sp>
      <p:sp>
        <p:nvSpPr>
          <p:cNvPr id="42" name="AutoShape 3"/>
          <p:cNvSpPr>
            <a:spLocks noChangeArrowheads="1"/>
          </p:cNvSpPr>
          <p:nvPr/>
        </p:nvSpPr>
        <p:spPr bwMode="auto">
          <a:xfrm>
            <a:off x="7248962" y="1194377"/>
            <a:ext cx="3694683" cy="569014"/>
          </a:xfrm>
          <a:prstGeom prst="roundRect">
            <a:avLst>
              <a:gd name="adj" fmla="val 2644"/>
            </a:avLst>
          </a:prstGeom>
          <a:noFill/>
          <a:ln w="9525" algn="ctr">
            <a:noFill/>
            <a:round/>
            <a:headEnd/>
            <a:tailEnd/>
          </a:ln>
        </p:spPr>
        <p:txBody>
          <a:bodyPr/>
          <a:lstStyle/>
          <a:p>
            <a:pPr marL="228600" lvl="0" indent="-228600" fontAlgn="base">
              <a:lnSpc>
                <a:spcPct val="90000"/>
              </a:lnSpc>
              <a:spcBef>
                <a:spcPct val="0"/>
              </a:spcBef>
              <a:spcAft>
                <a:spcPct val="0"/>
              </a:spcAft>
              <a:buClr>
                <a:srgbClr val="006699"/>
              </a:buClr>
            </a:pPr>
            <a:r>
              <a:rPr lang="ru-RU" b="1" dirty="0">
                <a:solidFill>
                  <a:srgbClr val="C00000"/>
                </a:solidFill>
                <a:latin typeface="Segoe UI" pitchFamily="34" charset="0"/>
                <a:ea typeface="Segoe UI" pitchFamily="34" charset="0"/>
                <a:cs typeface="Segoe UI" pitchFamily="34" charset="0"/>
              </a:rPr>
              <a:t>Установщик </a:t>
            </a:r>
            <a:r>
              <a:rPr lang="en-US" b="1" dirty="0">
                <a:solidFill>
                  <a:srgbClr val="C00000"/>
                </a:solidFill>
                <a:latin typeface="Segoe UI" pitchFamily="34" charset="0"/>
                <a:ea typeface="Segoe UI" pitchFamily="34" charset="0"/>
                <a:cs typeface="Segoe UI" pitchFamily="34" charset="0"/>
              </a:rPr>
              <a:t>Windows :</a:t>
            </a:r>
          </a:p>
          <a:p>
            <a:pPr marL="228600" lvl="0" indent="-228600" fontAlgn="base">
              <a:lnSpc>
                <a:spcPct val="90000"/>
              </a:lnSpc>
              <a:spcBef>
                <a:spcPct val="0"/>
              </a:spcBef>
              <a:spcAft>
                <a:spcPct val="0"/>
              </a:spcAft>
              <a:buClr>
                <a:srgbClr val="006699"/>
              </a:buClr>
            </a:pPr>
            <a:endParaRPr lang="en-US" b="1" dirty="0">
              <a:solidFill>
                <a:srgbClr val="C00000"/>
              </a:solidFill>
              <a:latin typeface="Segoe UI" pitchFamily="34" charset="0"/>
              <a:ea typeface="Segoe UI" pitchFamily="34" charset="0"/>
              <a:cs typeface="Segoe UI" pitchFamily="34" charset="0"/>
            </a:endParaRPr>
          </a:p>
          <a:p>
            <a:pPr marL="228600" lvl="0" indent="-228600" fontAlgn="base">
              <a:lnSpc>
                <a:spcPct val="90000"/>
              </a:lnSpc>
              <a:spcBef>
                <a:spcPct val="0"/>
              </a:spcBef>
              <a:spcAft>
                <a:spcPct val="0"/>
              </a:spcAft>
              <a:buClr>
                <a:srgbClr val="006699"/>
              </a:buClr>
            </a:pPr>
            <a:endParaRPr lang="en-US" b="1" dirty="0">
              <a:solidFill>
                <a:srgbClr val="C00000"/>
              </a:solidFill>
              <a:latin typeface="Segoe UI" pitchFamily="34" charset="0"/>
              <a:ea typeface="Segoe UI" pitchFamily="34" charset="0"/>
              <a:cs typeface="Segoe UI" pitchFamily="34" charset="0"/>
            </a:endParaRPr>
          </a:p>
          <a:p>
            <a:pPr marL="228600" lvl="0" indent="-228600" fontAlgn="base">
              <a:lnSpc>
                <a:spcPct val="90000"/>
              </a:lnSpc>
              <a:spcBef>
                <a:spcPct val="0"/>
              </a:spcBef>
              <a:spcAft>
                <a:spcPct val="0"/>
              </a:spcAft>
              <a:buClr>
                <a:srgbClr val="006699"/>
              </a:buClr>
            </a:pPr>
            <a:endParaRPr lang="en-US" b="1" dirty="0">
              <a:solidFill>
                <a:srgbClr val="C00000"/>
              </a:solidFill>
              <a:latin typeface="Segoe UI" pitchFamily="34" charset="0"/>
              <a:ea typeface="Segoe UI" pitchFamily="34" charset="0"/>
              <a:cs typeface="Segoe UI" pitchFamily="34" charset="0"/>
            </a:endParaRPr>
          </a:p>
          <a:p>
            <a:pPr marL="228600" lvl="0" indent="-228600" fontAlgn="base">
              <a:lnSpc>
                <a:spcPct val="90000"/>
              </a:lnSpc>
              <a:spcBef>
                <a:spcPct val="0"/>
              </a:spcBef>
              <a:spcAft>
                <a:spcPct val="0"/>
              </a:spcAft>
              <a:buClr>
                <a:srgbClr val="006699"/>
              </a:buClr>
            </a:pPr>
            <a:endParaRPr lang="en-US" b="1" dirty="0">
              <a:solidFill>
                <a:srgbClr val="C00000"/>
              </a:solidFill>
              <a:latin typeface="Segoe UI" pitchFamily="34" charset="0"/>
              <a:ea typeface="Segoe UI" pitchFamily="34" charset="0"/>
              <a:cs typeface="Segoe UI" pitchFamily="34" charset="0"/>
            </a:endParaRPr>
          </a:p>
          <a:p>
            <a:pPr marL="228600" lvl="0" indent="-228600" fontAlgn="base">
              <a:lnSpc>
                <a:spcPct val="90000"/>
              </a:lnSpc>
              <a:spcBef>
                <a:spcPct val="0"/>
              </a:spcBef>
              <a:spcAft>
                <a:spcPct val="0"/>
              </a:spcAft>
              <a:buClr>
                <a:srgbClr val="006699"/>
              </a:buClr>
            </a:pPr>
            <a:endParaRPr lang="en-US" b="1" dirty="0">
              <a:solidFill>
                <a:srgbClr val="C00000"/>
              </a:solidFill>
              <a:latin typeface="Segoe UI" pitchFamily="34" charset="0"/>
              <a:ea typeface="Segoe UI" pitchFamily="34" charset="0"/>
              <a:cs typeface="Segoe UI" pitchFamily="34" charset="0"/>
            </a:endParaRPr>
          </a:p>
          <a:p>
            <a:pPr marL="228600" lvl="0" indent="-228600" fontAlgn="base">
              <a:lnSpc>
                <a:spcPct val="90000"/>
              </a:lnSpc>
              <a:spcBef>
                <a:spcPct val="0"/>
              </a:spcBef>
              <a:spcAft>
                <a:spcPct val="0"/>
              </a:spcAft>
              <a:buClr>
                <a:srgbClr val="006699"/>
              </a:buClr>
            </a:pPr>
            <a:endParaRPr lang="en-US" b="1" dirty="0">
              <a:solidFill>
                <a:srgbClr val="C00000"/>
              </a:solidFill>
              <a:latin typeface="Segoe UI" pitchFamily="34" charset="0"/>
              <a:ea typeface="Segoe UI" pitchFamily="34" charset="0"/>
              <a:cs typeface="Segoe UI" pitchFamily="34" charset="0"/>
            </a:endParaRPr>
          </a:p>
          <a:p>
            <a:pPr marL="228600" lvl="0" indent="-228600" fontAlgn="base">
              <a:lnSpc>
                <a:spcPct val="90000"/>
              </a:lnSpc>
              <a:spcBef>
                <a:spcPct val="0"/>
              </a:spcBef>
              <a:spcAft>
                <a:spcPct val="0"/>
              </a:spcAft>
              <a:buClr>
                <a:srgbClr val="006699"/>
              </a:buClr>
            </a:pPr>
            <a:endParaRPr lang="en-US" b="1" dirty="0">
              <a:solidFill>
                <a:srgbClr val="C00000"/>
              </a:solidFill>
              <a:latin typeface="Segoe UI" pitchFamily="34" charset="0"/>
              <a:ea typeface="Segoe UI" pitchFamily="34" charset="0"/>
              <a:cs typeface="Segoe UI" pitchFamily="34" charset="0"/>
            </a:endParaRPr>
          </a:p>
          <a:p>
            <a:pPr marL="228600" lvl="0" indent="-228600" fontAlgn="base">
              <a:lnSpc>
                <a:spcPct val="90000"/>
              </a:lnSpc>
              <a:spcBef>
                <a:spcPct val="0"/>
              </a:spcBef>
              <a:spcAft>
                <a:spcPct val="0"/>
              </a:spcAft>
              <a:buClr>
                <a:srgbClr val="006699"/>
              </a:buClr>
            </a:pPr>
            <a:endParaRPr lang="en-US" b="1" dirty="0">
              <a:solidFill>
                <a:srgbClr val="C00000"/>
              </a:solidFill>
              <a:latin typeface="Segoe UI" pitchFamily="34" charset="0"/>
              <a:ea typeface="Segoe UI" pitchFamily="34" charset="0"/>
              <a:cs typeface="Segoe UI" pitchFamily="34" charset="0"/>
            </a:endParaRPr>
          </a:p>
          <a:p>
            <a:pPr marL="228600" lvl="0" indent="-228600" fontAlgn="base">
              <a:lnSpc>
                <a:spcPct val="90000"/>
              </a:lnSpc>
              <a:spcBef>
                <a:spcPct val="0"/>
              </a:spcBef>
              <a:spcAft>
                <a:spcPct val="0"/>
              </a:spcAft>
              <a:buClr>
                <a:srgbClr val="006699"/>
              </a:buClr>
            </a:pPr>
            <a:endParaRPr lang="en-US" b="1" dirty="0">
              <a:solidFill>
                <a:srgbClr val="C00000"/>
              </a:solidFill>
              <a:latin typeface="Segoe UI" pitchFamily="34" charset="0"/>
              <a:ea typeface="Segoe UI" pitchFamily="34" charset="0"/>
              <a:cs typeface="Segoe UI" pitchFamily="34" charset="0"/>
            </a:endParaRPr>
          </a:p>
          <a:p>
            <a:pPr marL="228600" lvl="0" indent="-228600" fontAlgn="base">
              <a:lnSpc>
                <a:spcPct val="90000"/>
              </a:lnSpc>
              <a:spcBef>
                <a:spcPct val="0"/>
              </a:spcBef>
              <a:spcAft>
                <a:spcPct val="0"/>
              </a:spcAft>
              <a:buClr>
                <a:srgbClr val="006699"/>
              </a:buClr>
            </a:pPr>
            <a:endParaRPr lang="en-US" b="1" dirty="0">
              <a:solidFill>
                <a:srgbClr val="C00000"/>
              </a:solidFill>
              <a:latin typeface="Segoe UI" pitchFamily="34" charset="0"/>
              <a:ea typeface="Segoe UI" pitchFamily="34" charset="0"/>
              <a:cs typeface="Segoe UI" pitchFamily="34" charset="0"/>
            </a:endParaRPr>
          </a:p>
        </p:txBody>
      </p:sp>
      <p:sp>
        <p:nvSpPr>
          <p:cNvPr id="43" name="AutoShape 4"/>
          <p:cNvSpPr>
            <a:spLocks noChangeArrowheads="1"/>
          </p:cNvSpPr>
          <p:nvPr/>
        </p:nvSpPr>
        <p:spPr bwMode="auto">
          <a:xfrm>
            <a:off x="5754033" y="1834574"/>
            <a:ext cx="3050958" cy="2086724"/>
          </a:xfrm>
          <a:prstGeom prst="roundRect">
            <a:avLst>
              <a:gd name="adj" fmla="val 5028"/>
            </a:avLst>
          </a:prstGeom>
          <a:noFill/>
          <a:ln w="9525" algn="ctr">
            <a:noFill/>
            <a:round/>
            <a:headEnd/>
            <a:tailEnd/>
          </a:ln>
        </p:spPr>
        <p:txBody>
          <a:bodyPr wrap="square" anchor="ctr"/>
          <a:lstStyle/>
          <a:p>
            <a:pPr lvl="0" algn="ctr" fontAlgn="base">
              <a:lnSpc>
                <a:spcPct val="90000"/>
              </a:lnSpc>
              <a:spcBef>
                <a:spcPct val="40000"/>
              </a:spcBef>
              <a:spcAft>
                <a:spcPct val="0"/>
              </a:spcAft>
              <a:buClr>
                <a:srgbClr val="006699"/>
              </a:buClr>
              <a:buSzPct val="120000"/>
              <a:defRPr/>
            </a:pPr>
            <a:r>
              <a:rPr lang="ru-RU" sz="1600" b="1" dirty="0">
                <a:solidFill>
                  <a:srgbClr val="000000"/>
                </a:solidFill>
                <a:latin typeface="Arial" panose="020B0604020202020204" pitchFamily="34" charset="0"/>
                <a:ea typeface="Segoe UI" pitchFamily="34" charset="0"/>
                <a:cs typeface="Arial" panose="020B0604020202020204" pitchFamily="34" charset="0"/>
              </a:rPr>
              <a:t>Служба установщика </a:t>
            </a:r>
            <a:r>
              <a:rPr lang="en-US" sz="1600" b="1" dirty="0">
                <a:solidFill>
                  <a:srgbClr val="000000"/>
                </a:solidFill>
                <a:latin typeface="Arial" panose="020B0604020202020204" pitchFamily="34" charset="0"/>
                <a:ea typeface="Segoe UI" pitchFamily="34" charset="0"/>
                <a:cs typeface="Arial" panose="020B0604020202020204" pitchFamily="34" charset="0"/>
              </a:rPr>
              <a:t>Windows</a:t>
            </a:r>
            <a:r>
              <a:rPr lang="en-US" sz="1600" dirty="0">
                <a:solidFill>
                  <a:srgbClr val="000000"/>
                </a:solidFill>
                <a:latin typeface="Arial" panose="020B0604020202020204" pitchFamily="34" charset="0"/>
                <a:ea typeface="Segoe UI" pitchFamily="34" charset="0"/>
                <a:cs typeface="Arial" panose="020B0604020202020204" pitchFamily="34" charset="0"/>
              </a:rPr>
              <a:t>:</a:t>
            </a:r>
          </a:p>
          <a:p>
            <a:pPr marL="285750" lvl="0" indent="-285750" fontAlgn="base">
              <a:lnSpc>
                <a:spcPct val="90000"/>
              </a:lnSpc>
              <a:spcBef>
                <a:spcPct val="40000"/>
              </a:spcBef>
              <a:spcAft>
                <a:spcPct val="0"/>
              </a:spcAft>
              <a:buClr>
                <a:srgbClr val="0070C0"/>
              </a:buClr>
              <a:buSzPct val="120000"/>
              <a:buFont typeface="Wingdings" panose="05000000000000000000" pitchFamily="2" charset="2"/>
              <a:buChar char="Ø"/>
              <a:defRPr/>
            </a:pPr>
            <a:r>
              <a:rPr lang="ru-RU" sz="1600" dirty="0">
                <a:solidFill>
                  <a:srgbClr val="000000"/>
                </a:solidFill>
                <a:latin typeface="Arial" panose="020B0604020202020204" pitchFamily="34" charset="0"/>
                <a:ea typeface="Segoe UI" pitchFamily="34" charset="0"/>
                <a:cs typeface="Arial" panose="020B0604020202020204" pitchFamily="34" charset="0"/>
              </a:rPr>
              <a:t>Полностью автоматизирует процесс установки и настройки ПО</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fontAlgn="base">
              <a:lnSpc>
                <a:spcPct val="90000"/>
              </a:lnSpc>
              <a:spcBef>
                <a:spcPct val="40000"/>
              </a:spcBef>
              <a:spcAft>
                <a:spcPct val="0"/>
              </a:spcAft>
              <a:buClr>
                <a:srgbClr val="0070C0"/>
              </a:buClr>
              <a:buSzPct val="120000"/>
              <a:buFont typeface="Wingdings" panose="05000000000000000000" pitchFamily="2" charset="2"/>
              <a:buChar char="Ø"/>
              <a:defRPr/>
            </a:pPr>
            <a:r>
              <a:rPr lang="ru-RU" sz="1600" dirty="0">
                <a:solidFill>
                  <a:srgbClr val="000000"/>
                </a:solidFill>
                <a:latin typeface="Arial" panose="020B0604020202020204" pitchFamily="34" charset="0"/>
                <a:ea typeface="Segoe UI" pitchFamily="34" charset="0"/>
                <a:cs typeface="Arial" panose="020B0604020202020204" pitchFamily="34" charset="0"/>
              </a:rPr>
              <a:t>Модифицирует или исправляет существующую установку приложений</a:t>
            </a:r>
          </a:p>
        </p:txBody>
      </p:sp>
      <p:sp>
        <p:nvSpPr>
          <p:cNvPr id="44" name="AutoShape 5"/>
          <p:cNvSpPr>
            <a:spLocks noChangeArrowheads="1"/>
          </p:cNvSpPr>
          <p:nvPr/>
        </p:nvSpPr>
        <p:spPr bwMode="auto">
          <a:xfrm>
            <a:off x="9064670" y="1781216"/>
            <a:ext cx="3020761" cy="2817215"/>
          </a:xfrm>
          <a:prstGeom prst="roundRect">
            <a:avLst>
              <a:gd name="adj" fmla="val 5028"/>
            </a:avLst>
          </a:prstGeom>
          <a:noFill/>
          <a:ln w="9525" algn="ctr">
            <a:noFill/>
            <a:round/>
            <a:headEnd/>
            <a:tailEnd/>
          </a:ln>
        </p:spPr>
        <p:txBody>
          <a:bodyPr wrap="square" anchor="ctr"/>
          <a:lstStyle/>
          <a:p>
            <a:pPr lvl="0" fontAlgn="base">
              <a:lnSpc>
                <a:spcPct val="90000"/>
              </a:lnSpc>
              <a:spcBef>
                <a:spcPct val="40000"/>
              </a:spcBef>
              <a:spcAft>
                <a:spcPct val="0"/>
              </a:spcAft>
              <a:buClr>
                <a:srgbClr val="006699"/>
              </a:buClr>
              <a:buSzPct val="120000"/>
              <a:defRPr/>
            </a:pPr>
            <a:r>
              <a:rPr lang="ru-RU" sz="1600" b="1" dirty="0">
                <a:solidFill>
                  <a:srgbClr val="000000"/>
                </a:solidFill>
                <a:latin typeface="Arial" panose="020B0604020202020204" pitchFamily="34" charset="0"/>
                <a:ea typeface="Segoe UI" pitchFamily="34" charset="0"/>
                <a:cs typeface="Arial" panose="020B0604020202020204" pitchFamily="34" charset="0"/>
              </a:rPr>
              <a:t>Пакет установщика </a:t>
            </a:r>
            <a:r>
              <a:rPr lang="en-US" sz="1600" b="1" dirty="0">
                <a:solidFill>
                  <a:srgbClr val="000000"/>
                </a:solidFill>
                <a:latin typeface="Arial" panose="020B0604020202020204" pitchFamily="34" charset="0"/>
                <a:ea typeface="Segoe UI" pitchFamily="34" charset="0"/>
                <a:cs typeface="Arial" panose="020B0604020202020204" pitchFamily="34" charset="0"/>
              </a:rPr>
              <a:t>Windows </a:t>
            </a:r>
            <a:r>
              <a:rPr lang="ru-RU" sz="1600" b="1" dirty="0">
                <a:solidFill>
                  <a:srgbClr val="000000"/>
                </a:solidFill>
                <a:latin typeface="Arial" panose="020B0604020202020204" pitchFamily="34" charset="0"/>
                <a:ea typeface="Segoe UI" pitchFamily="34" charset="0"/>
                <a:cs typeface="Arial" panose="020B0604020202020204" pitchFamily="34" charset="0"/>
              </a:rPr>
              <a:t>содержит</a:t>
            </a:r>
            <a:r>
              <a:rPr lang="en-US" sz="1600" dirty="0">
                <a:solidFill>
                  <a:srgbClr val="000000"/>
                </a:solidFill>
                <a:latin typeface="Arial" panose="020B0604020202020204" pitchFamily="34" charset="0"/>
                <a:ea typeface="Segoe UI" pitchFamily="34" charset="0"/>
                <a:cs typeface="Arial" panose="020B0604020202020204" pitchFamily="34" charset="0"/>
              </a:rPr>
              <a:t>:</a:t>
            </a:r>
          </a:p>
          <a:p>
            <a:pPr marL="285750" lvl="0" indent="-285750" fontAlgn="base">
              <a:lnSpc>
                <a:spcPct val="90000"/>
              </a:lnSpc>
              <a:spcBef>
                <a:spcPct val="40000"/>
              </a:spcBef>
              <a:spcAft>
                <a:spcPct val="0"/>
              </a:spcAft>
              <a:buClr>
                <a:srgbClr val="0070C0"/>
              </a:buClr>
              <a:buSzPct val="120000"/>
              <a:buFont typeface="Wingdings" panose="05000000000000000000" pitchFamily="2" charset="2"/>
              <a:buChar char="Ø"/>
              <a:defRPr/>
            </a:pPr>
            <a:r>
              <a:rPr lang="ru-RU" sz="1600" dirty="0">
                <a:solidFill>
                  <a:srgbClr val="000000"/>
                </a:solidFill>
                <a:latin typeface="Arial" panose="020B0604020202020204" pitchFamily="34" charset="0"/>
                <a:ea typeface="Segoe UI" pitchFamily="34" charset="0"/>
                <a:cs typeface="Arial" panose="020B0604020202020204" pitchFamily="34" charset="0"/>
              </a:rPr>
              <a:t>Информацию об установке или удалении приложений</a:t>
            </a:r>
          </a:p>
          <a:p>
            <a:pPr marL="285750" lvl="0" indent="-285750" fontAlgn="base">
              <a:lnSpc>
                <a:spcPct val="90000"/>
              </a:lnSpc>
              <a:spcBef>
                <a:spcPct val="40000"/>
              </a:spcBef>
              <a:spcAft>
                <a:spcPct val="0"/>
              </a:spcAft>
              <a:buClr>
                <a:srgbClr val="0070C0"/>
              </a:buClr>
              <a:buSzPct val="120000"/>
              <a:buFont typeface="Wingdings" panose="05000000000000000000" pitchFamily="2" charset="2"/>
              <a:buChar char="Ø"/>
              <a:defRPr/>
            </a:pPr>
            <a:r>
              <a:rPr lang="ru-RU" sz="1600" dirty="0">
                <a:solidFill>
                  <a:srgbClr val="000000"/>
                </a:solidFill>
                <a:latin typeface="Arial" panose="020B0604020202020204" pitchFamily="34" charset="0"/>
                <a:ea typeface="Segoe UI" pitchFamily="34" charset="0"/>
                <a:cs typeface="Arial" panose="020B0604020202020204" pitchFamily="34" charset="0"/>
              </a:rPr>
              <a:t>Файл .</a:t>
            </a:r>
            <a:r>
              <a:rPr lang="ru-RU" sz="1600" dirty="0" err="1">
                <a:solidFill>
                  <a:srgbClr val="000000"/>
                </a:solidFill>
                <a:latin typeface="Arial" panose="020B0604020202020204" pitchFamily="34" charset="0"/>
                <a:ea typeface="Segoe UI" pitchFamily="34" charset="0"/>
                <a:cs typeface="Arial" panose="020B0604020202020204" pitchFamily="34" charset="0"/>
              </a:rPr>
              <a:t>msi</a:t>
            </a:r>
            <a:r>
              <a:rPr lang="ru-RU" sz="1600" dirty="0">
                <a:solidFill>
                  <a:srgbClr val="000000"/>
                </a:solidFill>
                <a:latin typeface="Arial" panose="020B0604020202020204" pitchFamily="34" charset="0"/>
                <a:ea typeface="Segoe UI" pitchFamily="34" charset="0"/>
                <a:cs typeface="Arial" panose="020B0604020202020204" pitchFamily="34" charset="0"/>
              </a:rPr>
              <a:t> и внешний источник файлов</a:t>
            </a:r>
          </a:p>
          <a:p>
            <a:pPr marL="285750" lvl="0" indent="-285750" fontAlgn="base">
              <a:lnSpc>
                <a:spcPct val="90000"/>
              </a:lnSpc>
              <a:spcBef>
                <a:spcPct val="40000"/>
              </a:spcBef>
              <a:spcAft>
                <a:spcPct val="0"/>
              </a:spcAft>
              <a:buClr>
                <a:srgbClr val="0070C0"/>
              </a:buClr>
              <a:buSzPct val="120000"/>
              <a:buFont typeface="Wingdings" panose="05000000000000000000" pitchFamily="2" charset="2"/>
              <a:buChar char="Ø"/>
              <a:defRPr/>
            </a:pPr>
            <a:r>
              <a:rPr lang="ru-RU" sz="1600" dirty="0">
                <a:solidFill>
                  <a:srgbClr val="000000"/>
                </a:solidFill>
                <a:latin typeface="Arial" panose="020B0604020202020204" pitchFamily="34" charset="0"/>
                <a:ea typeface="Segoe UI" pitchFamily="34" charset="0"/>
                <a:cs typeface="Arial" panose="020B0604020202020204" pitchFamily="34" charset="0"/>
              </a:rPr>
              <a:t>Краткую информацию о программе</a:t>
            </a:r>
            <a:br>
              <a:rPr lang="ru-RU" sz="1600" dirty="0">
                <a:solidFill>
                  <a:srgbClr val="000000"/>
                </a:solidFill>
                <a:latin typeface="Arial" panose="020B0604020202020204" pitchFamily="34" charset="0"/>
                <a:ea typeface="Segoe UI" pitchFamily="34" charset="0"/>
                <a:cs typeface="Arial" panose="020B0604020202020204" pitchFamily="34" charset="0"/>
              </a:rPr>
            </a:br>
            <a:r>
              <a:rPr lang="ru-RU" sz="1600" dirty="0">
                <a:solidFill>
                  <a:srgbClr val="000000"/>
                </a:solidFill>
                <a:latin typeface="Arial" panose="020B0604020202020204" pitchFamily="34" charset="0"/>
                <a:ea typeface="Segoe UI" pitchFamily="34" charset="0"/>
                <a:cs typeface="Arial" panose="020B0604020202020204" pitchFamily="34" charset="0"/>
              </a:rPr>
              <a:t>Ссылку на точку установки</a:t>
            </a:r>
          </a:p>
        </p:txBody>
      </p:sp>
      <p:sp>
        <p:nvSpPr>
          <p:cNvPr id="45" name="AutoShape 6"/>
          <p:cNvSpPr>
            <a:spLocks noChangeArrowheads="1"/>
          </p:cNvSpPr>
          <p:nvPr/>
        </p:nvSpPr>
        <p:spPr bwMode="auto">
          <a:xfrm>
            <a:off x="6004230" y="4972563"/>
            <a:ext cx="4873543" cy="859496"/>
          </a:xfrm>
          <a:prstGeom prst="roundRect">
            <a:avLst>
              <a:gd name="adj" fmla="val 4167"/>
            </a:avLst>
          </a:prstGeom>
          <a:noFill/>
          <a:ln w="9525" algn="ctr">
            <a:noFill/>
            <a:round/>
            <a:headEnd/>
            <a:tailEnd/>
          </a:ln>
        </p:spPr>
        <p:txBody>
          <a:bodyPr/>
          <a:lstStyle/>
          <a:p>
            <a:pPr lvl="0" algn="ctr" fontAlgn="base">
              <a:lnSpc>
                <a:spcPct val="90000"/>
              </a:lnSpc>
              <a:spcBef>
                <a:spcPct val="40000"/>
              </a:spcBef>
              <a:spcAft>
                <a:spcPct val="0"/>
              </a:spcAft>
            </a:pPr>
            <a:r>
              <a:rPr lang="ru-RU" b="1" dirty="0">
                <a:solidFill>
                  <a:srgbClr val="C00000"/>
                </a:solidFill>
                <a:latin typeface="Segoe UI" pitchFamily="34" charset="0"/>
                <a:ea typeface="Segoe UI" pitchFamily="34" charset="0"/>
                <a:cs typeface="Segoe UI" pitchFamily="34" charset="0"/>
              </a:rPr>
              <a:t>Преимущества использования </a:t>
            </a:r>
            <a:r>
              <a:rPr lang="en-US" b="1" dirty="0">
                <a:solidFill>
                  <a:srgbClr val="C00000"/>
                </a:solidFill>
                <a:latin typeface="Segoe UI" pitchFamily="34" charset="0"/>
                <a:ea typeface="Segoe UI" pitchFamily="34" charset="0"/>
                <a:cs typeface="Segoe UI" pitchFamily="34" charset="0"/>
              </a:rPr>
              <a:t>Windows Installer:</a:t>
            </a:r>
          </a:p>
        </p:txBody>
      </p:sp>
      <p:sp>
        <p:nvSpPr>
          <p:cNvPr id="46" name="AutoShape 7"/>
          <p:cNvSpPr>
            <a:spLocks noChangeArrowheads="1"/>
          </p:cNvSpPr>
          <p:nvPr/>
        </p:nvSpPr>
        <p:spPr bwMode="auto">
          <a:xfrm>
            <a:off x="7036463" y="5531998"/>
            <a:ext cx="3292281" cy="1241425"/>
          </a:xfrm>
          <a:prstGeom prst="roundRect">
            <a:avLst>
              <a:gd name="adj" fmla="val 4167"/>
            </a:avLst>
          </a:prstGeom>
          <a:noFill/>
          <a:ln w="9525" algn="ctr">
            <a:noFill/>
            <a:round/>
            <a:headEnd/>
            <a:tailEnd/>
          </a:ln>
        </p:spPr>
        <p:txBody>
          <a:bodyPr wrap="square" anchor="ctr"/>
          <a:lstStyle/>
          <a:p>
            <a:pPr marL="342900" lvl="0" indent="-342900" fontAlgn="base">
              <a:lnSpc>
                <a:spcPct val="90000"/>
              </a:lnSpc>
              <a:spcBef>
                <a:spcPct val="40000"/>
              </a:spcBef>
              <a:spcAft>
                <a:spcPct val="0"/>
              </a:spcAft>
              <a:buClr>
                <a:srgbClr val="0070C0"/>
              </a:buClr>
              <a:buSzPct val="120000"/>
              <a:buFont typeface="Wingdings" panose="05000000000000000000" pitchFamily="2" charset="2"/>
              <a:buChar char="Ø"/>
              <a:defRPr/>
            </a:pPr>
            <a:r>
              <a:rPr lang="ru-RU" sz="1600" dirty="0">
                <a:solidFill>
                  <a:srgbClr val="000000"/>
                </a:solidFill>
                <a:latin typeface="Arial" panose="020B0604020202020204" pitchFamily="34" charset="0"/>
                <a:ea typeface="Segoe UI" pitchFamily="34" charset="0"/>
                <a:cs typeface="Arial" panose="020B0604020202020204" pitchFamily="34" charset="0"/>
              </a:rPr>
              <a:t>Выборочная установка</a:t>
            </a:r>
          </a:p>
          <a:p>
            <a:pPr marL="342900" lvl="0" indent="-342900" fontAlgn="base">
              <a:lnSpc>
                <a:spcPct val="90000"/>
              </a:lnSpc>
              <a:spcBef>
                <a:spcPct val="40000"/>
              </a:spcBef>
              <a:spcAft>
                <a:spcPct val="0"/>
              </a:spcAft>
              <a:buClr>
                <a:srgbClr val="0070C0"/>
              </a:buClr>
              <a:buSzPct val="120000"/>
              <a:buFont typeface="Wingdings" panose="05000000000000000000" pitchFamily="2" charset="2"/>
              <a:buChar char="Ø"/>
              <a:defRPr/>
            </a:pPr>
            <a:r>
              <a:rPr lang="ru-RU" sz="1600" dirty="0">
                <a:solidFill>
                  <a:srgbClr val="000000"/>
                </a:solidFill>
                <a:latin typeface="Arial" panose="020B0604020202020204" pitchFamily="34" charset="0"/>
                <a:ea typeface="Segoe UI" pitchFamily="34" charset="0"/>
                <a:cs typeface="Arial" panose="020B0604020202020204" pitchFamily="34" charset="0"/>
              </a:rPr>
              <a:t>Устойчивые приложения</a:t>
            </a:r>
          </a:p>
          <a:p>
            <a:pPr marL="342900" lvl="0" indent="-342900" fontAlgn="base">
              <a:lnSpc>
                <a:spcPct val="90000"/>
              </a:lnSpc>
              <a:spcBef>
                <a:spcPct val="40000"/>
              </a:spcBef>
              <a:spcAft>
                <a:spcPct val="0"/>
              </a:spcAft>
              <a:buClr>
                <a:srgbClr val="0070C0"/>
              </a:buClr>
              <a:buSzPct val="120000"/>
              <a:buFont typeface="Wingdings" panose="05000000000000000000" pitchFamily="2" charset="2"/>
              <a:buChar char="Ø"/>
              <a:defRPr/>
            </a:pPr>
            <a:r>
              <a:rPr lang="ru-RU" sz="1600" dirty="0">
                <a:solidFill>
                  <a:srgbClr val="000000"/>
                </a:solidFill>
                <a:latin typeface="Arial" panose="020B0604020202020204" pitchFamily="34" charset="0"/>
                <a:ea typeface="Segoe UI" pitchFamily="34" charset="0"/>
                <a:cs typeface="Arial" panose="020B0604020202020204" pitchFamily="34" charset="0"/>
              </a:rPr>
              <a:t>Чистое удаление</a:t>
            </a:r>
          </a:p>
        </p:txBody>
      </p:sp>
      <p:sp>
        <p:nvSpPr>
          <p:cNvPr id="33" name="AutoShape 3"/>
          <p:cNvSpPr>
            <a:spLocks noChangeArrowheads="1"/>
          </p:cNvSpPr>
          <p:nvPr/>
        </p:nvSpPr>
        <p:spPr bwMode="auto">
          <a:xfrm>
            <a:off x="307278" y="1300127"/>
            <a:ext cx="2521251" cy="1877760"/>
          </a:xfrm>
          <a:prstGeom prst="roundRect">
            <a:avLst>
              <a:gd name="adj" fmla="val 0"/>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headEnd/>
            <a:tailEnd/>
          </a:ln>
        </p:spPr>
        <p:style>
          <a:lnRef idx="3">
            <a:schemeClr val="lt1"/>
          </a:lnRef>
          <a:fillRef idx="1">
            <a:schemeClr val="accent4"/>
          </a:fillRef>
          <a:effectRef idx="1">
            <a:schemeClr val="accent4"/>
          </a:effectRef>
          <a:fontRef idx="minor">
            <a:schemeClr val="lt1"/>
          </a:fontRef>
        </p:style>
        <p:txBody>
          <a:bodyPr anchor="ctr"/>
          <a:lstStyle/>
          <a:p>
            <a:pPr marL="177800" lvl="0" indent="-177800" fontAlgn="base">
              <a:spcBef>
                <a:spcPct val="0"/>
              </a:spcBef>
              <a:spcAft>
                <a:spcPct val="0"/>
              </a:spcAft>
              <a:buSzPct val="85000"/>
              <a:defRPr/>
            </a:pPr>
            <a:endParaRPr lang="en-US">
              <a:solidFill>
                <a:srgbClr val="000000"/>
              </a:solidFill>
              <a:latin typeface="Segoe UI" pitchFamily="34" charset="0"/>
              <a:ea typeface="Segoe UI" pitchFamily="34" charset="0"/>
              <a:cs typeface="Segoe UI" pitchFamily="34" charset="0"/>
            </a:endParaRPr>
          </a:p>
        </p:txBody>
      </p:sp>
      <p:sp>
        <p:nvSpPr>
          <p:cNvPr id="34" name="Text Box 4"/>
          <p:cNvSpPr txBox="1">
            <a:spLocks noChangeArrowheads="1"/>
          </p:cNvSpPr>
          <p:nvPr/>
        </p:nvSpPr>
        <p:spPr bwMode="auto">
          <a:xfrm>
            <a:off x="345936" y="2769150"/>
            <a:ext cx="1412239" cy="338590"/>
          </a:xfrm>
          <a:prstGeom prst="rect">
            <a:avLst/>
          </a:prstGeom>
          <a:noFill/>
          <a:ln w="9525">
            <a:noFill/>
            <a:miter lim="800000"/>
            <a:headEnd/>
            <a:tailEnd/>
          </a:ln>
        </p:spPr>
        <p:txBody>
          <a:bodyPr wrap="none">
            <a:spAutoFit/>
          </a:bodyPr>
          <a:lstStyle/>
          <a:p>
            <a:pPr lvl="0" fontAlgn="base">
              <a:spcBef>
                <a:spcPct val="0"/>
              </a:spcBef>
              <a:spcAft>
                <a:spcPct val="0"/>
              </a:spcAft>
            </a:pPr>
            <a:r>
              <a:rPr lang="ru-RU" sz="1600" b="1" dirty="0">
                <a:solidFill>
                  <a:srgbClr val="000000"/>
                </a:solidFill>
                <a:latin typeface="Segoe UI" pitchFamily="34" charset="0"/>
                <a:ea typeface="Segoe UI" pitchFamily="34" charset="0"/>
                <a:cs typeface="Segoe UI" pitchFamily="34" charset="0"/>
              </a:rPr>
              <a:t>Подготовка </a:t>
            </a:r>
            <a:endParaRPr lang="en-US" sz="1600" dirty="0">
              <a:solidFill>
                <a:srgbClr val="000000"/>
              </a:solidFill>
              <a:latin typeface="Segoe UI" pitchFamily="34" charset="0"/>
              <a:ea typeface="Segoe UI" pitchFamily="34" charset="0"/>
              <a:cs typeface="Segoe UI" pitchFamily="34" charset="0"/>
            </a:endParaRPr>
          </a:p>
        </p:txBody>
      </p:sp>
      <p:sp>
        <p:nvSpPr>
          <p:cNvPr id="35" name="Rounded Rectangle 35"/>
          <p:cNvSpPr>
            <a:spLocks noChangeArrowheads="1"/>
          </p:cNvSpPr>
          <p:nvPr/>
        </p:nvSpPr>
        <p:spPr bwMode="auto">
          <a:xfrm>
            <a:off x="391843" y="1417487"/>
            <a:ext cx="274233" cy="349382"/>
          </a:xfrm>
          <a:prstGeom prst="roundRect">
            <a:avLst>
              <a:gd name="adj" fmla="val 0"/>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lvl="0" algn="ctr" fontAlgn="base">
              <a:spcBef>
                <a:spcPct val="0"/>
              </a:spcBef>
              <a:spcAft>
                <a:spcPct val="0"/>
              </a:spcAft>
              <a:defRPr/>
            </a:pPr>
            <a:r>
              <a:rPr lang="en-US" sz="2400" b="1">
                <a:solidFill>
                  <a:schemeClr val="bg1"/>
                </a:solidFill>
                <a:latin typeface="Arial" panose="020B0604020202020204" pitchFamily="34" charset="0"/>
                <a:ea typeface="Segoe UI" pitchFamily="34" charset="0"/>
                <a:cs typeface="Arial" panose="020B0604020202020204" pitchFamily="34" charset="0"/>
              </a:rPr>
              <a:t>1</a:t>
            </a:r>
            <a:endParaRPr lang="en-US" sz="2400" b="1" dirty="0">
              <a:solidFill>
                <a:schemeClr val="bg1"/>
              </a:solidFill>
              <a:latin typeface="Arial" panose="020B0604020202020204" pitchFamily="34" charset="0"/>
              <a:ea typeface="Segoe UI" pitchFamily="34" charset="0"/>
              <a:cs typeface="Arial" panose="020B0604020202020204" pitchFamily="34" charset="0"/>
            </a:endParaRPr>
          </a:p>
        </p:txBody>
      </p:sp>
      <p:sp>
        <p:nvSpPr>
          <p:cNvPr id="6" name="AutoShape 19"/>
          <p:cNvSpPr>
            <a:spLocks noChangeArrowheads="1"/>
          </p:cNvSpPr>
          <p:nvPr/>
        </p:nvSpPr>
        <p:spPr bwMode="auto">
          <a:xfrm>
            <a:off x="3028257" y="2764957"/>
            <a:ext cx="1981241" cy="374571"/>
          </a:xfrm>
          <a:prstGeom prst="roundRect">
            <a:avLst>
              <a:gd name="adj" fmla="val 16667"/>
            </a:avLst>
          </a:prstGeom>
          <a:noFill/>
          <a:ln w="9525">
            <a:noFill/>
            <a:round/>
            <a:headEnd/>
            <a:tailEnd/>
          </a:ln>
        </p:spPr>
        <p:txBody>
          <a:bodyPr>
            <a:spAutoFit/>
          </a:bodyPr>
          <a:lstStyle/>
          <a:p>
            <a:pPr lvl="0" fontAlgn="base">
              <a:spcBef>
                <a:spcPct val="0"/>
              </a:spcBef>
              <a:spcAft>
                <a:spcPct val="0"/>
              </a:spcAft>
            </a:pPr>
            <a:r>
              <a:rPr lang="ru-RU" sz="1600" b="1" dirty="0">
                <a:solidFill>
                  <a:srgbClr val="000000"/>
                </a:solidFill>
                <a:latin typeface="Segoe UI" pitchFamily="34" charset="0"/>
                <a:ea typeface="Segoe UI" pitchFamily="34" charset="0"/>
                <a:cs typeface="Segoe UI" pitchFamily="34" charset="0"/>
              </a:rPr>
              <a:t>Внедрение</a:t>
            </a:r>
            <a:endParaRPr lang="en-US" sz="1600" b="1" dirty="0">
              <a:solidFill>
                <a:srgbClr val="000000"/>
              </a:solidFill>
              <a:latin typeface="Segoe UI" pitchFamily="34" charset="0"/>
              <a:ea typeface="Segoe UI" pitchFamily="34" charset="0"/>
              <a:cs typeface="Segoe UI" pitchFamily="34" charset="0"/>
            </a:endParaRPr>
          </a:p>
        </p:txBody>
      </p:sp>
      <p:sp>
        <p:nvSpPr>
          <p:cNvPr id="7" name="Rounded Rectangle 836634"/>
          <p:cNvSpPr>
            <a:spLocks noChangeArrowheads="1"/>
          </p:cNvSpPr>
          <p:nvPr/>
        </p:nvSpPr>
        <p:spPr bwMode="auto">
          <a:xfrm>
            <a:off x="3095513" y="1417487"/>
            <a:ext cx="274233" cy="349383"/>
          </a:xfrm>
          <a:prstGeom prst="roundRect">
            <a:avLst>
              <a:gd name="adj" fmla="val 0"/>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lvl="0" algn="ctr" fontAlgn="base">
              <a:spcBef>
                <a:spcPct val="0"/>
              </a:spcBef>
              <a:spcAft>
                <a:spcPct val="0"/>
              </a:spcAft>
              <a:defRPr/>
            </a:pPr>
            <a:r>
              <a:rPr lang="en-US" sz="2400" b="1" dirty="0">
                <a:solidFill>
                  <a:schemeClr val="bg1"/>
                </a:solidFill>
                <a:latin typeface="Arial" panose="020B0604020202020204" pitchFamily="34" charset="0"/>
                <a:ea typeface="Segoe UI" pitchFamily="34" charset="0"/>
                <a:cs typeface="Arial" panose="020B0604020202020204" pitchFamily="34" charset="0"/>
              </a:rPr>
              <a:t>2</a:t>
            </a:r>
          </a:p>
        </p:txBody>
      </p:sp>
      <p:sp>
        <p:nvSpPr>
          <p:cNvPr id="8" name="Arc 26"/>
          <p:cNvSpPr>
            <a:spLocks/>
          </p:cNvSpPr>
          <p:nvPr/>
        </p:nvSpPr>
        <p:spPr bwMode="auto">
          <a:xfrm>
            <a:off x="2120597" y="1975420"/>
            <a:ext cx="1534113" cy="1301751"/>
          </a:xfrm>
          <a:custGeom>
            <a:avLst/>
            <a:gdLst>
              <a:gd name="T0" fmla="*/ 0 w 21266"/>
              <a:gd name="T1" fmla="*/ 97661 h 21600"/>
              <a:gd name="T2" fmla="*/ 2058988 w 21266"/>
              <a:gd name="T3" fmla="*/ 346246 h 21600"/>
              <a:gd name="T4" fmla="*/ 734772 w 21266"/>
              <a:gd name="T5" fmla="*/ 1531937 h 21600"/>
              <a:gd name="T6" fmla="*/ 0 60000 65536"/>
              <a:gd name="T7" fmla="*/ 0 60000 65536"/>
              <a:gd name="T8" fmla="*/ 0 60000 65536"/>
              <a:gd name="T9" fmla="*/ 0 w 21266"/>
              <a:gd name="T10" fmla="*/ 0 h 21600"/>
              <a:gd name="T11" fmla="*/ 21266 w 21266"/>
              <a:gd name="T12" fmla="*/ 21600 h 21600"/>
            </a:gdLst>
            <a:ahLst/>
            <a:cxnLst>
              <a:cxn ang="T6">
                <a:pos x="T0" y="T1"/>
              </a:cxn>
              <a:cxn ang="T7">
                <a:pos x="T2" y="T3"/>
              </a:cxn>
              <a:cxn ang="T8">
                <a:pos x="T4" y="T5"/>
              </a:cxn>
            </a:cxnLst>
            <a:rect l="T9" t="T10" r="T11" b="T12"/>
            <a:pathLst>
              <a:path w="21266" h="21600" fill="none" extrusionOk="0">
                <a:moveTo>
                  <a:pt x="0" y="1377"/>
                </a:moveTo>
                <a:cubicBezTo>
                  <a:pt x="2426" y="466"/>
                  <a:pt x="4997" y="-1"/>
                  <a:pt x="7589" y="0"/>
                </a:cubicBezTo>
                <a:cubicBezTo>
                  <a:pt x="12574" y="0"/>
                  <a:pt x="17407" y="1724"/>
                  <a:pt x="21266" y="4881"/>
                </a:cubicBezTo>
              </a:path>
              <a:path w="21266" h="21600" stroke="0" extrusionOk="0">
                <a:moveTo>
                  <a:pt x="0" y="1377"/>
                </a:moveTo>
                <a:cubicBezTo>
                  <a:pt x="2426" y="466"/>
                  <a:pt x="4997" y="-1"/>
                  <a:pt x="7589" y="0"/>
                </a:cubicBezTo>
                <a:cubicBezTo>
                  <a:pt x="12574" y="0"/>
                  <a:pt x="17407" y="1724"/>
                  <a:pt x="21266" y="4881"/>
                </a:cubicBezTo>
                <a:lnTo>
                  <a:pt x="7589" y="21600"/>
                </a:lnTo>
                <a:close/>
              </a:path>
            </a:pathLst>
          </a:custGeom>
          <a:noFill/>
          <a:ln w="38100" cap="rnd">
            <a:solidFill>
              <a:schemeClr val="accent5">
                <a:lumMod val="75000"/>
              </a:schemeClr>
            </a:solidFill>
            <a:prstDash val="sysDot"/>
            <a:round/>
            <a:headEnd/>
            <a:tailEnd type="triangle" w="med" len="med"/>
          </a:ln>
        </p:spPr>
        <p:txBody>
          <a:bodyPr wrap="none" anchor="ctr"/>
          <a:lstStyle/>
          <a:p>
            <a:pPr lvl="0" fontAlgn="base">
              <a:spcBef>
                <a:spcPct val="0"/>
              </a:spcBef>
              <a:spcAft>
                <a:spcPct val="0"/>
              </a:spcAft>
            </a:pPr>
            <a:endParaRPr lang="en-US" b="1">
              <a:solidFill>
                <a:srgbClr val="000000"/>
              </a:solidFill>
              <a:latin typeface="Segoe UI" pitchFamily="34" charset="0"/>
              <a:ea typeface="Segoe UI" pitchFamily="34" charset="0"/>
              <a:cs typeface="Segoe UI" pitchFamily="34" charset="0"/>
            </a:endParaRPr>
          </a:p>
        </p:txBody>
      </p:sp>
      <p:sp>
        <p:nvSpPr>
          <p:cNvPr id="31" name="AutoShape 29"/>
          <p:cNvSpPr>
            <a:spLocks noChangeArrowheads="1"/>
          </p:cNvSpPr>
          <p:nvPr/>
        </p:nvSpPr>
        <p:spPr bwMode="auto">
          <a:xfrm>
            <a:off x="3369746" y="4853088"/>
            <a:ext cx="2034396" cy="375012"/>
          </a:xfrm>
          <a:prstGeom prst="roundRect">
            <a:avLst>
              <a:gd name="adj" fmla="val 16667"/>
            </a:avLst>
          </a:prstGeom>
          <a:noFill/>
          <a:ln w="9525">
            <a:noFill/>
            <a:round/>
            <a:headEnd/>
            <a:tailEnd/>
          </a:ln>
        </p:spPr>
        <p:txBody>
          <a:bodyPr>
            <a:spAutoFit/>
          </a:bodyPr>
          <a:lstStyle/>
          <a:p>
            <a:pPr lvl="0" fontAlgn="base">
              <a:spcBef>
                <a:spcPct val="0"/>
              </a:spcBef>
              <a:spcAft>
                <a:spcPct val="0"/>
              </a:spcAft>
            </a:pPr>
            <a:r>
              <a:rPr lang="ru-RU" sz="1600" b="1" dirty="0">
                <a:solidFill>
                  <a:srgbClr val="000000"/>
                </a:solidFill>
                <a:latin typeface="Segoe UI" pitchFamily="34" charset="0"/>
                <a:ea typeface="Segoe UI" pitchFamily="34" charset="0"/>
                <a:cs typeface="Segoe UI" pitchFamily="34" charset="0"/>
              </a:rPr>
              <a:t>Обслуживание</a:t>
            </a:r>
            <a:endParaRPr lang="en-US" sz="1600" b="1" dirty="0">
              <a:solidFill>
                <a:srgbClr val="000000"/>
              </a:solidFill>
              <a:latin typeface="Segoe UI" pitchFamily="34" charset="0"/>
              <a:ea typeface="Segoe UI" pitchFamily="34" charset="0"/>
              <a:cs typeface="Segoe UI" pitchFamily="34" charset="0"/>
            </a:endParaRPr>
          </a:p>
        </p:txBody>
      </p:sp>
      <p:sp>
        <p:nvSpPr>
          <p:cNvPr id="32" name="Rounded Rectangle 32"/>
          <p:cNvSpPr>
            <a:spLocks noChangeArrowheads="1"/>
          </p:cNvSpPr>
          <p:nvPr/>
        </p:nvSpPr>
        <p:spPr bwMode="auto">
          <a:xfrm>
            <a:off x="3096721" y="3490847"/>
            <a:ext cx="274233" cy="349382"/>
          </a:xfrm>
          <a:prstGeom prst="roundRect">
            <a:avLst>
              <a:gd name="adj" fmla="val 0"/>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lvl="0" algn="ctr" fontAlgn="base">
              <a:spcBef>
                <a:spcPct val="0"/>
              </a:spcBef>
              <a:spcAft>
                <a:spcPct val="0"/>
              </a:spcAft>
              <a:defRPr/>
            </a:pPr>
            <a:r>
              <a:rPr lang="en-US" sz="2400" b="1">
                <a:solidFill>
                  <a:schemeClr val="bg1"/>
                </a:solidFill>
                <a:latin typeface="Arial" panose="020B0604020202020204" pitchFamily="34" charset="0"/>
                <a:ea typeface="Segoe UI" pitchFamily="34" charset="0"/>
                <a:cs typeface="Arial" panose="020B0604020202020204" pitchFamily="34" charset="0"/>
              </a:rPr>
              <a:t>3</a:t>
            </a:r>
            <a:endParaRPr lang="en-US" sz="2400" b="1" dirty="0">
              <a:solidFill>
                <a:schemeClr val="bg1"/>
              </a:solidFill>
              <a:latin typeface="Arial" panose="020B0604020202020204" pitchFamily="34" charset="0"/>
              <a:ea typeface="Segoe UI" pitchFamily="34" charset="0"/>
              <a:cs typeface="Arial" panose="020B0604020202020204" pitchFamily="34" charset="0"/>
            </a:endParaRPr>
          </a:p>
        </p:txBody>
      </p:sp>
      <p:sp>
        <p:nvSpPr>
          <p:cNvPr id="10" name="Arc 40"/>
          <p:cNvSpPr>
            <a:spLocks/>
          </p:cNvSpPr>
          <p:nvPr/>
        </p:nvSpPr>
        <p:spPr bwMode="auto">
          <a:xfrm>
            <a:off x="2983409" y="2845285"/>
            <a:ext cx="1591034" cy="871984"/>
          </a:xfrm>
          <a:custGeom>
            <a:avLst/>
            <a:gdLst>
              <a:gd name="T0" fmla="*/ 1963068 w 21600"/>
              <a:gd name="T1" fmla="*/ 0 h 17019"/>
              <a:gd name="T2" fmla="*/ 1873534 w 21600"/>
              <a:gd name="T3" fmla="*/ 1208087 h 17019"/>
              <a:gd name="T4" fmla="*/ 0 w 21600"/>
              <a:gd name="T5" fmla="*/ 527628 h 17019"/>
              <a:gd name="T6" fmla="*/ 0 60000 65536"/>
              <a:gd name="T7" fmla="*/ 0 60000 65536"/>
              <a:gd name="T8" fmla="*/ 0 60000 65536"/>
              <a:gd name="T9" fmla="*/ 0 w 21600"/>
              <a:gd name="T10" fmla="*/ 0 h 17019"/>
              <a:gd name="T11" fmla="*/ 21600 w 21600"/>
              <a:gd name="T12" fmla="*/ 17019 h 17019"/>
            </a:gdLst>
            <a:ahLst/>
            <a:cxnLst>
              <a:cxn ang="T6">
                <a:pos x="T0" y="T1"/>
              </a:cxn>
              <a:cxn ang="T7">
                <a:pos x="T2" y="T3"/>
              </a:cxn>
              <a:cxn ang="T8">
                <a:pos x="T4" y="T5"/>
              </a:cxn>
            </a:cxnLst>
            <a:rect l="T9" t="T10" r="T11" b="T12"/>
            <a:pathLst>
              <a:path w="21600" h="17019" fill="none" extrusionOk="0">
                <a:moveTo>
                  <a:pt x="20280" y="0"/>
                </a:moveTo>
                <a:cubicBezTo>
                  <a:pt x="21153" y="2381"/>
                  <a:pt x="21600" y="4897"/>
                  <a:pt x="21600" y="7433"/>
                </a:cubicBezTo>
                <a:cubicBezTo>
                  <a:pt x="21600" y="10758"/>
                  <a:pt x="20832" y="14039"/>
                  <a:pt x="19356" y="17019"/>
                </a:cubicBezTo>
              </a:path>
              <a:path w="21600" h="17019" stroke="0" extrusionOk="0">
                <a:moveTo>
                  <a:pt x="20280" y="0"/>
                </a:moveTo>
                <a:cubicBezTo>
                  <a:pt x="21153" y="2381"/>
                  <a:pt x="21600" y="4897"/>
                  <a:pt x="21600" y="7433"/>
                </a:cubicBezTo>
                <a:cubicBezTo>
                  <a:pt x="21600" y="10758"/>
                  <a:pt x="20832" y="14039"/>
                  <a:pt x="19356" y="17019"/>
                </a:cubicBezTo>
                <a:lnTo>
                  <a:pt x="0" y="7433"/>
                </a:lnTo>
                <a:close/>
              </a:path>
            </a:pathLst>
          </a:custGeom>
          <a:noFill/>
          <a:ln w="38100" cap="rnd">
            <a:solidFill>
              <a:schemeClr val="accent5">
                <a:lumMod val="75000"/>
              </a:schemeClr>
            </a:solidFill>
            <a:prstDash val="sysDot"/>
            <a:round/>
            <a:headEnd/>
            <a:tailEnd type="triangle" w="med" len="med"/>
          </a:ln>
        </p:spPr>
        <p:txBody>
          <a:bodyPr wrap="none" anchor="ctr"/>
          <a:lstStyle/>
          <a:p>
            <a:pPr lvl="0" fontAlgn="base">
              <a:spcBef>
                <a:spcPct val="0"/>
              </a:spcBef>
              <a:spcAft>
                <a:spcPct val="0"/>
              </a:spcAft>
            </a:pPr>
            <a:endParaRPr lang="en-US" b="1">
              <a:solidFill>
                <a:srgbClr val="000000"/>
              </a:solidFill>
              <a:latin typeface="Segoe UI" pitchFamily="34" charset="0"/>
              <a:ea typeface="Segoe UI" pitchFamily="34" charset="0"/>
              <a:cs typeface="Segoe UI" pitchFamily="34" charset="0"/>
            </a:endParaRPr>
          </a:p>
        </p:txBody>
      </p:sp>
      <p:sp>
        <p:nvSpPr>
          <p:cNvPr id="27" name="AutoShape 42"/>
          <p:cNvSpPr>
            <a:spLocks noChangeArrowheads="1"/>
          </p:cNvSpPr>
          <p:nvPr/>
        </p:nvSpPr>
        <p:spPr bwMode="auto">
          <a:xfrm>
            <a:off x="307278" y="3377534"/>
            <a:ext cx="2521251" cy="1877760"/>
          </a:xfrm>
          <a:prstGeom prst="roundRect">
            <a:avLst>
              <a:gd name="adj" fmla="val 0"/>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headEnd/>
            <a:tailEnd/>
          </a:ln>
        </p:spPr>
        <p:style>
          <a:lnRef idx="3">
            <a:schemeClr val="lt1"/>
          </a:lnRef>
          <a:fillRef idx="1">
            <a:schemeClr val="accent4"/>
          </a:fillRef>
          <a:effectRef idx="1">
            <a:schemeClr val="accent4"/>
          </a:effectRef>
          <a:fontRef idx="minor">
            <a:schemeClr val="lt1"/>
          </a:fontRef>
        </p:style>
        <p:txBody>
          <a:bodyPr anchor="ctr"/>
          <a:lstStyle/>
          <a:p>
            <a:pPr marL="177800" lvl="0" indent="-177800" fontAlgn="base">
              <a:spcBef>
                <a:spcPct val="0"/>
              </a:spcBef>
              <a:spcAft>
                <a:spcPct val="0"/>
              </a:spcAft>
              <a:buSzPct val="85000"/>
              <a:defRPr/>
            </a:pPr>
            <a:endParaRPr lang="en-US">
              <a:solidFill>
                <a:srgbClr val="000000"/>
              </a:solidFill>
              <a:latin typeface="Segoe UI" pitchFamily="34" charset="0"/>
              <a:ea typeface="Segoe UI" pitchFamily="34" charset="0"/>
              <a:cs typeface="Segoe UI" pitchFamily="34" charset="0"/>
            </a:endParaRPr>
          </a:p>
        </p:txBody>
      </p:sp>
      <p:sp>
        <p:nvSpPr>
          <p:cNvPr id="28" name="AutoShape 43"/>
          <p:cNvSpPr>
            <a:spLocks noChangeArrowheads="1"/>
          </p:cNvSpPr>
          <p:nvPr/>
        </p:nvSpPr>
        <p:spPr bwMode="auto">
          <a:xfrm>
            <a:off x="293009" y="4853088"/>
            <a:ext cx="1158543" cy="375012"/>
          </a:xfrm>
          <a:prstGeom prst="roundRect">
            <a:avLst>
              <a:gd name="adj" fmla="val 16667"/>
            </a:avLst>
          </a:prstGeom>
          <a:noFill/>
          <a:ln w="9525">
            <a:noFill/>
            <a:round/>
            <a:headEnd/>
            <a:tailEnd/>
          </a:ln>
        </p:spPr>
        <p:txBody>
          <a:bodyPr wrap="none">
            <a:spAutoFit/>
          </a:bodyPr>
          <a:lstStyle/>
          <a:p>
            <a:pPr lvl="0" fontAlgn="base">
              <a:spcBef>
                <a:spcPct val="0"/>
              </a:spcBef>
              <a:spcAft>
                <a:spcPct val="0"/>
              </a:spcAft>
            </a:pPr>
            <a:r>
              <a:rPr lang="ru-RU" sz="1600" b="1" dirty="0">
                <a:solidFill>
                  <a:srgbClr val="000000"/>
                </a:solidFill>
                <a:latin typeface="Segoe UI" pitchFamily="34" charset="0"/>
                <a:ea typeface="Segoe UI" pitchFamily="34" charset="0"/>
                <a:cs typeface="Segoe UI" pitchFamily="34" charset="0"/>
              </a:rPr>
              <a:t>Удаление</a:t>
            </a:r>
            <a:endParaRPr lang="en-US" sz="1600" b="1" dirty="0">
              <a:solidFill>
                <a:srgbClr val="000000"/>
              </a:solidFill>
              <a:latin typeface="Segoe UI" pitchFamily="34" charset="0"/>
              <a:ea typeface="Segoe UI" pitchFamily="34" charset="0"/>
              <a:cs typeface="Segoe UI" pitchFamily="34" charset="0"/>
            </a:endParaRPr>
          </a:p>
        </p:txBody>
      </p:sp>
      <p:sp>
        <p:nvSpPr>
          <p:cNvPr id="29" name="Rounded Rectangle 29"/>
          <p:cNvSpPr>
            <a:spLocks noChangeArrowheads="1"/>
          </p:cNvSpPr>
          <p:nvPr/>
        </p:nvSpPr>
        <p:spPr bwMode="auto">
          <a:xfrm>
            <a:off x="389427" y="3490847"/>
            <a:ext cx="274233" cy="349382"/>
          </a:xfrm>
          <a:prstGeom prst="roundRect">
            <a:avLst>
              <a:gd name="adj" fmla="val 0"/>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lvl="0" algn="ctr" fontAlgn="base">
              <a:spcBef>
                <a:spcPct val="0"/>
              </a:spcBef>
              <a:spcAft>
                <a:spcPct val="0"/>
              </a:spcAft>
              <a:defRPr/>
            </a:pPr>
            <a:r>
              <a:rPr lang="en-US" sz="2400" b="1">
                <a:solidFill>
                  <a:schemeClr val="bg1"/>
                </a:solidFill>
                <a:latin typeface="Arial" panose="020B0604020202020204" pitchFamily="34" charset="0"/>
                <a:ea typeface="Segoe UI" pitchFamily="34" charset="0"/>
                <a:cs typeface="Arial" panose="020B0604020202020204" pitchFamily="34" charset="0"/>
              </a:rPr>
              <a:t>4</a:t>
            </a:r>
            <a:endParaRPr lang="en-US" sz="2400" b="1" dirty="0">
              <a:solidFill>
                <a:schemeClr val="bg1"/>
              </a:solidFill>
              <a:latin typeface="Arial" panose="020B0604020202020204" pitchFamily="34" charset="0"/>
              <a:ea typeface="Segoe UI" pitchFamily="34" charset="0"/>
              <a:cs typeface="Arial" panose="020B0604020202020204" pitchFamily="34" charset="0"/>
            </a:endParaRPr>
          </a:p>
        </p:txBody>
      </p:sp>
      <p:sp>
        <p:nvSpPr>
          <p:cNvPr id="13" name="Arc 46"/>
          <p:cNvSpPr>
            <a:spLocks/>
          </p:cNvSpPr>
          <p:nvPr/>
        </p:nvSpPr>
        <p:spPr bwMode="auto">
          <a:xfrm>
            <a:off x="2209792" y="2730513"/>
            <a:ext cx="1501494" cy="2187252"/>
          </a:xfrm>
          <a:custGeom>
            <a:avLst/>
            <a:gdLst>
              <a:gd name="T0" fmla="*/ 2116137 w 21865"/>
              <a:gd name="T1" fmla="*/ 1356404 h 21600"/>
              <a:gd name="T2" fmla="*/ 0 w 21865"/>
              <a:gd name="T3" fmla="*/ 1281934 h 21600"/>
              <a:gd name="T4" fmla="*/ 1144543 w 21865"/>
              <a:gd name="T5" fmla="*/ 0 h 21600"/>
              <a:gd name="T6" fmla="*/ 0 60000 65536"/>
              <a:gd name="T7" fmla="*/ 0 60000 65536"/>
              <a:gd name="T8" fmla="*/ 0 60000 65536"/>
              <a:gd name="T9" fmla="*/ 0 w 21865"/>
              <a:gd name="T10" fmla="*/ 0 h 21600"/>
              <a:gd name="T11" fmla="*/ 21865 w 21865"/>
              <a:gd name="T12" fmla="*/ 21600 h 21600"/>
            </a:gdLst>
            <a:ahLst/>
            <a:cxnLst>
              <a:cxn ang="T6">
                <a:pos x="T0" y="T1"/>
              </a:cxn>
              <a:cxn ang="T7">
                <a:pos x="T2" y="T3"/>
              </a:cxn>
              <a:cxn ang="T8">
                <a:pos x="T4" y="T5"/>
              </a:cxn>
            </a:cxnLst>
            <a:rect l="T9" t="T10" r="T11" b="T12"/>
            <a:pathLst>
              <a:path w="21865" h="21600" fill="none" extrusionOk="0">
                <a:moveTo>
                  <a:pt x="21865" y="19125"/>
                </a:moveTo>
                <a:cubicBezTo>
                  <a:pt x="18768" y="20750"/>
                  <a:pt x="15323" y="21599"/>
                  <a:pt x="11826" y="21600"/>
                </a:cubicBezTo>
                <a:cubicBezTo>
                  <a:pt x="7625" y="21600"/>
                  <a:pt x="3515" y="20375"/>
                  <a:pt x="-1" y="18075"/>
                </a:cubicBezTo>
              </a:path>
              <a:path w="21865" h="21600" stroke="0" extrusionOk="0">
                <a:moveTo>
                  <a:pt x="21865" y="19125"/>
                </a:moveTo>
                <a:cubicBezTo>
                  <a:pt x="18768" y="20750"/>
                  <a:pt x="15323" y="21599"/>
                  <a:pt x="11826" y="21600"/>
                </a:cubicBezTo>
                <a:cubicBezTo>
                  <a:pt x="7625" y="21600"/>
                  <a:pt x="3515" y="20375"/>
                  <a:pt x="-1" y="18075"/>
                </a:cubicBezTo>
                <a:lnTo>
                  <a:pt x="11826" y="0"/>
                </a:lnTo>
                <a:close/>
              </a:path>
            </a:pathLst>
          </a:custGeom>
          <a:noFill/>
          <a:ln w="38100" cap="rnd">
            <a:solidFill>
              <a:schemeClr val="accent5">
                <a:lumMod val="75000"/>
              </a:schemeClr>
            </a:solidFill>
            <a:prstDash val="sysDot"/>
            <a:round/>
            <a:headEnd/>
            <a:tailEnd type="triangle" w="med" len="med"/>
          </a:ln>
        </p:spPr>
        <p:txBody>
          <a:bodyPr wrap="none" anchor="ctr"/>
          <a:lstStyle/>
          <a:p>
            <a:pPr lvl="0" fontAlgn="base">
              <a:spcBef>
                <a:spcPct val="0"/>
              </a:spcBef>
              <a:spcAft>
                <a:spcPct val="0"/>
              </a:spcAft>
            </a:pPr>
            <a:endParaRPr lang="en-US" b="1">
              <a:solidFill>
                <a:srgbClr val="000000"/>
              </a:solidFill>
              <a:latin typeface="Segoe UI" pitchFamily="34" charset="0"/>
              <a:ea typeface="Segoe UI" pitchFamily="34" charset="0"/>
              <a:cs typeface="Segoe UI" pitchFamily="34" charset="0"/>
            </a:endParaRPr>
          </a:p>
        </p:txBody>
      </p:sp>
      <p:sp>
        <p:nvSpPr>
          <p:cNvPr id="23" name="Rectangle 21"/>
          <p:cNvSpPr>
            <a:spLocks noChangeArrowheads="1"/>
          </p:cNvSpPr>
          <p:nvPr/>
        </p:nvSpPr>
        <p:spPr bwMode="auto">
          <a:xfrm>
            <a:off x="4595339" y="1763390"/>
            <a:ext cx="859861" cy="120181"/>
          </a:xfrm>
          <a:prstGeom prst="rect">
            <a:avLst/>
          </a:prstGeom>
          <a:solidFill>
            <a:srgbClr val="569AD2"/>
          </a:solidFill>
          <a:ln w="12700">
            <a:solidFill>
              <a:schemeClr val="tx1"/>
            </a:solidFill>
            <a:miter lim="800000"/>
            <a:headEnd/>
            <a:tailEnd/>
          </a:ln>
        </p:spPr>
        <p:txBody>
          <a:bodyPr wrap="none" anchor="ctr"/>
          <a:lstStyle/>
          <a:p>
            <a:pPr lvl="0" fontAlgn="base">
              <a:spcBef>
                <a:spcPct val="0"/>
              </a:spcBef>
              <a:spcAft>
                <a:spcPct val="0"/>
              </a:spcAft>
            </a:pPr>
            <a:endParaRPr lang="en-US" b="1">
              <a:solidFill>
                <a:srgbClr val="000000"/>
              </a:solidFill>
              <a:latin typeface="Segoe UI" pitchFamily="34" charset="0"/>
              <a:ea typeface="Segoe UI" pitchFamily="34" charset="0"/>
              <a:cs typeface="Segoe UI" pitchFamily="34" charset="0"/>
            </a:endParaRPr>
          </a:p>
        </p:txBody>
      </p:sp>
      <p:sp>
        <p:nvSpPr>
          <p:cNvPr id="24" name="Rectangle 22"/>
          <p:cNvSpPr>
            <a:spLocks noChangeArrowheads="1"/>
          </p:cNvSpPr>
          <p:nvPr/>
        </p:nvSpPr>
        <p:spPr bwMode="auto">
          <a:xfrm>
            <a:off x="4595339" y="1883571"/>
            <a:ext cx="375531" cy="599599"/>
          </a:xfrm>
          <a:prstGeom prst="rect">
            <a:avLst/>
          </a:prstGeom>
          <a:solidFill>
            <a:schemeClr val="bg1">
              <a:lumMod val="85000"/>
            </a:schemeClr>
          </a:solidFill>
          <a:ln w="12700">
            <a:solidFill>
              <a:schemeClr val="tx1"/>
            </a:solidFill>
            <a:miter lim="800000"/>
            <a:headEnd/>
            <a:tailEnd/>
          </a:ln>
          <a:effectLst/>
        </p:spPr>
        <p:txBody>
          <a:bodyPr wrap="none" anchor="ctr"/>
          <a:lstStyle/>
          <a:p>
            <a:pPr lvl="0" fontAlgn="base">
              <a:spcBef>
                <a:spcPct val="0"/>
              </a:spcBef>
              <a:spcAft>
                <a:spcPct val="0"/>
              </a:spcAft>
              <a:defRPr/>
            </a:pPr>
            <a:endParaRPr lang="en-US" b="1">
              <a:solidFill>
                <a:srgbClr val="000000"/>
              </a:solidFill>
              <a:latin typeface="Segoe UI" pitchFamily="34" charset="0"/>
              <a:ea typeface="Segoe UI" pitchFamily="34" charset="0"/>
              <a:cs typeface="Segoe UI" pitchFamily="34" charset="0"/>
            </a:endParaRPr>
          </a:p>
        </p:txBody>
      </p:sp>
      <p:sp>
        <p:nvSpPr>
          <p:cNvPr id="25" name="Rectangle 23"/>
          <p:cNvSpPr>
            <a:spLocks noChangeArrowheads="1"/>
          </p:cNvSpPr>
          <p:nvPr/>
        </p:nvSpPr>
        <p:spPr bwMode="auto">
          <a:xfrm>
            <a:off x="4970870" y="1883571"/>
            <a:ext cx="484330" cy="599599"/>
          </a:xfrm>
          <a:prstGeom prst="rect">
            <a:avLst/>
          </a:prstGeom>
          <a:solidFill>
            <a:schemeClr val="bg1"/>
          </a:solidFill>
          <a:ln w="12700">
            <a:solidFill>
              <a:schemeClr val="tx1"/>
            </a:solidFill>
            <a:miter lim="800000"/>
            <a:headEnd/>
            <a:tailEnd/>
          </a:ln>
        </p:spPr>
        <p:txBody>
          <a:bodyPr wrap="none" anchor="ctr"/>
          <a:lstStyle/>
          <a:p>
            <a:pPr lvl="0" fontAlgn="base">
              <a:spcBef>
                <a:spcPct val="0"/>
              </a:spcBef>
              <a:spcAft>
                <a:spcPct val="0"/>
              </a:spcAft>
            </a:pPr>
            <a:endParaRPr lang="en-US" b="1">
              <a:solidFill>
                <a:srgbClr val="000000"/>
              </a:solidFill>
              <a:latin typeface="Segoe UI" pitchFamily="34" charset="0"/>
              <a:ea typeface="Segoe UI" pitchFamily="34" charset="0"/>
              <a:cs typeface="Segoe UI" pitchFamily="34" charset="0"/>
            </a:endParaRPr>
          </a:p>
        </p:txBody>
      </p:sp>
      <p:sp>
        <p:nvSpPr>
          <p:cNvPr id="26" name="Rectangle 24"/>
          <p:cNvSpPr>
            <a:spLocks noChangeArrowheads="1"/>
          </p:cNvSpPr>
          <p:nvPr/>
        </p:nvSpPr>
        <p:spPr bwMode="auto">
          <a:xfrm>
            <a:off x="4971736" y="2005058"/>
            <a:ext cx="505267" cy="369332"/>
          </a:xfrm>
          <a:prstGeom prst="rect">
            <a:avLst/>
          </a:prstGeom>
          <a:noFill/>
          <a:ln w="12700">
            <a:noFill/>
            <a:miter lim="800000"/>
            <a:headEnd/>
            <a:tailEnd/>
          </a:ln>
        </p:spPr>
        <p:txBody>
          <a:bodyPr wrap="none">
            <a:spAutoFit/>
          </a:bodyPr>
          <a:lstStyle/>
          <a:p>
            <a:pPr lvl="0" fontAlgn="base">
              <a:spcBef>
                <a:spcPct val="0"/>
              </a:spcBef>
              <a:spcAft>
                <a:spcPct val="0"/>
              </a:spcAft>
            </a:pPr>
            <a:r>
              <a:rPr lang="en-US" b="1" dirty="0">
                <a:solidFill>
                  <a:srgbClr val="006699"/>
                </a:solidFill>
                <a:latin typeface="Arial" panose="020B0604020202020204" pitchFamily="34" charset="0"/>
                <a:ea typeface="Segoe UI" pitchFamily="34" charset="0"/>
                <a:cs typeface="Arial" panose="020B0604020202020204" pitchFamily="34" charset="0"/>
              </a:rPr>
              <a:t>1.0</a:t>
            </a:r>
          </a:p>
        </p:txBody>
      </p:sp>
      <p:sp>
        <p:nvSpPr>
          <p:cNvPr id="19" name="Rectangle 21"/>
          <p:cNvSpPr>
            <a:spLocks noChangeArrowheads="1"/>
          </p:cNvSpPr>
          <p:nvPr/>
        </p:nvSpPr>
        <p:spPr bwMode="auto">
          <a:xfrm>
            <a:off x="4598719" y="3953246"/>
            <a:ext cx="859861" cy="120181"/>
          </a:xfrm>
          <a:prstGeom prst="rect">
            <a:avLst/>
          </a:prstGeom>
          <a:solidFill>
            <a:srgbClr val="FFC000"/>
          </a:solidFill>
          <a:ln w="12700">
            <a:solidFill>
              <a:schemeClr val="tx1"/>
            </a:solidFill>
            <a:miter lim="800000"/>
            <a:headEnd/>
            <a:tailEnd/>
          </a:ln>
        </p:spPr>
        <p:txBody>
          <a:bodyPr wrap="none" anchor="ctr"/>
          <a:lstStyle/>
          <a:p>
            <a:pPr lvl="0" fontAlgn="base">
              <a:spcBef>
                <a:spcPct val="0"/>
              </a:spcBef>
              <a:spcAft>
                <a:spcPct val="0"/>
              </a:spcAft>
            </a:pPr>
            <a:endParaRPr lang="en-US" b="1">
              <a:solidFill>
                <a:srgbClr val="000000"/>
              </a:solidFill>
              <a:latin typeface="Segoe UI" pitchFamily="34" charset="0"/>
              <a:ea typeface="Segoe UI" pitchFamily="34" charset="0"/>
              <a:cs typeface="Segoe UI" pitchFamily="34" charset="0"/>
            </a:endParaRPr>
          </a:p>
        </p:txBody>
      </p:sp>
      <p:sp>
        <p:nvSpPr>
          <p:cNvPr id="20" name="Rectangle 22"/>
          <p:cNvSpPr>
            <a:spLocks noChangeArrowheads="1"/>
          </p:cNvSpPr>
          <p:nvPr/>
        </p:nvSpPr>
        <p:spPr bwMode="auto">
          <a:xfrm>
            <a:off x="4598719" y="4073427"/>
            <a:ext cx="375531" cy="599599"/>
          </a:xfrm>
          <a:prstGeom prst="rect">
            <a:avLst/>
          </a:prstGeom>
          <a:solidFill>
            <a:schemeClr val="bg1"/>
          </a:solidFill>
          <a:ln w="12700">
            <a:solidFill>
              <a:schemeClr val="tx1"/>
            </a:solidFill>
            <a:miter lim="800000"/>
            <a:headEnd/>
            <a:tailEnd/>
          </a:ln>
          <a:effectLst/>
        </p:spPr>
        <p:txBody>
          <a:bodyPr wrap="none" anchor="ctr"/>
          <a:lstStyle/>
          <a:p>
            <a:pPr lvl="0" fontAlgn="base">
              <a:spcBef>
                <a:spcPct val="0"/>
              </a:spcBef>
              <a:spcAft>
                <a:spcPct val="0"/>
              </a:spcAft>
              <a:defRPr/>
            </a:pPr>
            <a:endParaRPr lang="en-US" b="1">
              <a:solidFill>
                <a:srgbClr val="000000"/>
              </a:solidFill>
              <a:latin typeface="Segoe UI" pitchFamily="34" charset="0"/>
              <a:ea typeface="Segoe UI" pitchFamily="34" charset="0"/>
              <a:cs typeface="Segoe UI" pitchFamily="34" charset="0"/>
            </a:endParaRPr>
          </a:p>
        </p:txBody>
      </p:sp>
      <p:sp>
        <p:nvSpPr>
          <p:cNvPr id="21" name="Rectangle 23"/>
          <p:cNvSpPr>
            <a:spLocks noChangeArrowheads="1"/>
          </p:cNvSpPr>
          <p:nvPr/>
        </p:nvSpPr>
        <p:spPr bwMode="auto">
          <a:xfrm>
            <a:off x="4974250" y="4073427"/>
            <a:ext cx="484330" cy="599599"/>
          </a:xfrm>
          <a:prstGeom prst="rect">
            <a:avLst/>
          </a:prstGeom>
          <a:solidFill>
            <a:schemeClr val="tx1">
              <a:lumMod val="85000"/>
              <a:lumOff val="15000"/>
            </a:schemeClr>
          </a:solidFill>
          <a:ln w="12700">
            <a:solidFill>
              <a:schemeClr val="tx1"/>
            </a:solidFill>
            <a:miter lim="800000"/>
            <a:headEnd/>
            <a:tailEnd/>
          </a:ln>
        </p:spPr>
        <p:txBody>
          <a:bodyPr wrap="none" anchor="ctr"/>
          <a:lstStyle/>
          <a:p>
            <a:pPr lvl="0" fontAlgn="base">
              <a:spcBef>
                <a:spcPct val="0"/>
              </a:spcBef>
              <a:spcAft>
                <a:spcPct val="0"/>
              </a:spcAft>
            </a:pPr>
            <a:endParaRPr lang="en-US" b="1">
              <a:solidFill>
                <a:srgbClr val="000000"/>
              </a:solidFill>
              <a:latin typeface="Segoe UI" pitchFamily="34" charset="0"/>
              <a:ea typeface="Segoe UI" pitchFamily="34" charset="0"/>
              <a:cs typeface="Segoe UI" pitchFamily="34" charset="0"/>
            </a:endParaRPr>
          </a:p>
        </p:txBody>
      </p:sp>
      <p:sp>
        <p:nvSpPr>
          <p:cNvPr id="22" name="Rectangle 24"/>
          <p:cNvSpPr>
            <a:spLocks noChangeArrowheads="1"/>
          </p:cNvSpPr>
          <p:nvPr/>
        </p:nvSpPr>
        <p:spPr bwMode="auto">
          <a:xfrm>
            <a:off x="5001210" y="4194914"/>
            <a:ext cx="505267" cy="369332"/>
          </a:xfrm>
          <a:prstGeom prst="rect">
            <a:avLst/>
          </a:prstGeom>
          <a:noFill/>
          <a:ln w="12700">
            <a:noFill/>
            <a:miter lim="800000"/>
            <a:headEnd/>
            <a:tailEnd/>
          </a:ln>
        </p:spPr>
        <p:txBody>
          <a:bodyPr wrap="none">
            <a:spAutoFit/>
          </a:bodyPr>
          <a:lstStyle/>
          <a:p>
            <a:pPr lvl="0" fontAlgn="base">
              <a:spcBef>
                <a:spcPct val="0"/>
              </a:spcBef>
              <a:spcAft>
                <a:spcPct val="0"/>
              </a:spcAft>
            </a:pPr>
            <a:r>
              <a:rPr lang="en-US" b="1">
                <a:solidFill>
                  <a:srgbClr val="FFFFFF"/>
                </a:solidFill>
                <a:latin typeface="Arial" panose="020B0604020202020204" pitchFamily="34" charset="0"/>
                <a:ea typeface="Segoe UI" pitchFamily="34" charset="0"/>
                <a:cs typeface="Arial" panose="020B0604020202020204" pitchFamily="34" charset="0"/>
              </a:rPr>
              <a:t>2.0</a:t>
            </a:r>
            <a:endParaRPr lang="en-US" b="1" dirty="0">
              <a:solidFill>
                <a:srgbClr val="FFFFFF"/>
              </a:solidFill>
              <a:latin typeface="Arial" panose="020B0604020202020204" pitchFamily="34" charset="0"/>
              <a:ea typeface="Segoe UI" pitchFamily="34" charset="0"/>
              <a:cs typeface="Arial" panose="020B0604020202020204" pitchFamily="34" charset="0"/>
            </a:endParaRPr>
          </a:p>
        </p:txBody>
      </p:sp>
      <p:pic>
        <p:nvPicPr>
          <p:cNvPr id="53" name="Рисунок 52"/>
          <p:cNvPicPr>
            <a:picLocks noChangeAspect="1"/>
          </p:cNvPicPr>
          <p:nvPr/>
        </p:nvPicPr>
        <p:blipFill rotWithShape="1">
          <a:blip r:embed="rId2" cstate="print">
            <a:extLst>
              <a:ext uri="{28A0092B-C50C-407E-A947-70E740481C1C}">
                <a14:useLocalDpi xmlns:a14="http://schemas.microsoft.com/office/drawing/2010/main" val="0"/>
              </a:ext>
            </a:extLst>
          </a:blip>
          <a:srcRect l="2971" t="16799" r="45024" b="46451"/>
          <a:stretch/>
        </p:blipFill>
        <p:spPr>
          <a:xfrm>
            <a:off x="987425" y="1502666"/>
            <a:ext cx="1358184" cy="1361407"/>
          </a:xfrm>
          <a:prstGeom prst="rect">
            <a:avLst/>
          </a:prstGeom>
        </p:spPr>
      </p:pic>
      <p:pic>
        <p:nvPicPr>
          <p:cNvPr id="56" name="Рисунок 55"/>
          <p:cNvPicPr>
            <a:picLocks noChangeAspect="1"/>
          </p:cNvPicPr>
          <p:nvPr/>
        </p:nvPicPr>
        <p:blipFill rotWithShape="1">
          <a:blip r:embed="rId2" cstate="print">
            <a:extLst>
              <a:ext uri="{28A0092B-C50C-407E-A947-70E740481C1C}">
                <a14:useLocalDpi xmlns:a14="http://schemas.microsoft.com/office/drawing/2010/main" val="0"/>
              </a:ext>
            </a:extLst>
          </a:blip>
          <a:srcRect l="2971" t="16799" r="45024" b="46451"/>
          <a:stretch/>
        </p:blipFill>
        <p:spPr>
          <a:xfrm>
            <a:off x="923339" y="3568084"/>
            <a:ext cx="1358184" cy="1361407"/>
          </a:xfrm>
          <a:prstGeom prst="rect">
            <a:avLst/>
          </a:prstGeom>
        </p:spPr>
      </p:pic>
    </p:spTree>
    <p:extLst>
      <p:ext uri="{BB962C8B-B14F-4D97-AF65-F5344CB8AC3E}">
        <p14:creationId xmlns:p14="http://schemas.microsoft.com/office/powerpoint/2010/main" val="3236928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Elbow Connector 60"/>
          <p:cNvCxnSpPr/>
          <p:nvPr/>
        </p:nvCxnSpPr>
        <p:spPr>
          <a:xfrm rot="5400000" flipH="1" flipV="1">
            <a:off x="6672980" y="2148093"/>
            <a:ext cx="1273983" cy="1070872"/>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62"/>
          <p:cNvCxnSpPr/>
          <p:nvPr/>
        </p:nvCxnSpPr>
        <p:spPr>
          <a:xfrm>
            <a:off x="7301960" y="3711572"/>
            <a:ext cx="564854" cy="70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txBox="1">
            <a:spLocks/>
          </p:cNvSpPr>
          <p:nvPr/>
        </p:nvSpPr>
        <p:spPr>
          <a:xfrm>
            <a:off x="451033" y="140717"/>
            <a:ext cx="1180199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500" dirty="0">
                <a:solidFill>
                  <a:schemeClr val="bg1"/>
                </a:solidFill>
              </a:rPr>
              <a:t>Назначение и публикации программного обеспечения</a:t>
            </a:r>
            <a:endParaRPr lang="en-US" sz="3500" dirty="0">
              <a:solidFill>
                <a:schemeClr val="bg1"/>
              </a:solidFill>
            </a:endParaRPr>
          </a:p>
        </p:txBody>
      </p:sp>
      <p:sp>
        <p:nvSpPr>
          <p:cNvPr id="4" name="AutoShape 3"/>
          <p:cNvSpPr>
            <a:spLocks noChangeArrowheads="1"/>
          </p:cNvSpPr>
          <p:nvPr/>
        </p:nvSpPr>
        <p:spPr bwMode="auto">
          <a:xfrm>
            <a:off x="1972840" y="2492624"/>
            <a:ext cx="1859970" cy="1584580"/>
          </a:xfrm>
          <a:prstGeom prst="roundRect">
            <a:avLst>
              <a:gd name="adj" fmla="val 0"/>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fontAlgn="base">
              <a:lnSpc>
                <a:spcPct val="90000"/>
              </a:lnSpc>
              <a:spcBef>
                <a:spcPct val="0"/>
              </a:spcBef>
              <a:spcAft>
                <a:spcPct val="0"/>
              </a:spcAft>
              <a:defRPr/>
            </a:pPr>
            <a:br>
              <a:rPr lang="en-US" sz="1100" b="1" dirty="0">
                <a:solidFill>
                  <a:srgbClr val="000000"/>
                </a:solidFill>
                <a:latin typeface="Segoe UI" pitchFamily="34" charset="0"/>
                <a:ea typeface="Segoe UI" pitchFamily="34" charset="0"/>
                <a:cs typeface="Segoe UI" pitchFamily="34" charset="0"/>
              </a:rPr>
            </a:br>
            <a:r>
              <a:rPr lang="ru-RU" sz="1200" b="1" dirty="0">
                <a:solidFill>
                  <a:schemeClr val="bg1"/>
                </a:solidFill>
                <a:latin typeface="Arial" panose="020B0604020202020204" pitchFamily="34" charset="0"/>
                <a:ea typeface="Segoe UI" pitchFamily="34" charset="0"/>
                <a:cs typeface="Arial" panose="020B0604020202020204" pitchFamily="34" charset="0"/>
              </a:rPr>
              <a:t>Распространение ПО</a:t>
            </a:r>
            <a:endParaRPr lang="ru-RU" sz="1100" b="1" dirty="0">
              <a:solidFill>
                <a:schemeClr val="bg1"/>
              </a:solidFill>
              <a:latin typeface="Arial" panose="020B0604020202020204" pitchFamily="34" charset="0"/>
              <a:ea typeface="Segoe UI" pitchFamily="34" charset="0"/>
              <a:cs typeface="Arial" panose="020B0604020202020204" pitchFamily="34" charset="0"/>
            </a:endParaRPr>
          </a:p>
          <a:p>
            <a:pPr lvl="0" algn="ctr" fontAlgn="base">
              <a:lnSpc>
                <a:spcPct val="90000"/>
              </a:lnSpc>
              <a:spcBef>
                <a:spcPct val="0"/>
              </a:spcBef>
              <a:spcAft>
                <a:spcPct val="0"/>
              </a:spcAft>
              <a:defRPr/>
            </a:pPr>
            <a:endParaRPr lang="en-US" sz="1100" b="1" dirty="0">
              <a:solidFill>
                <a:srgbClr val="000000"/>
              </a:solidFill>
              <a:latin typeface="Segoe UI" pitchFamily="34" charset="0"/>
              <a:ea typeface="Segoe UI" pitchFamily="34" charset="0"/>
              <a:cs typeface="Segoe UI" pitchFamily="34" charset="0"/>
            </a:endParaRPr>
          </a:p>
        </p:txBody>
      </p:sp>
      <p:sp>
        <p:nvSpPr>
          <p:cNvPr id="6" name="Down Arrow 6"/>
          <p:cNvSpPr/>
          <p:nvPr/>
        </p:nvSpPr>
        <p:spPr>
          <a:xfrm flipV="1">
            <a:off x="2819213" y="2008594"/>
            <a:ext cx="168605" cy="49168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en-US" sz="1400" b="1">
              <a:solidFill>
                <a:srgbClr val="FFFFFF"/>
              </a:solidFill>
            </a:endParaRPr>
          </a:p>
        </p:txBody>
      </p:sp>
      <p:sp>
        <p:nvSpPr>
          <p:cNvPr id="7" name="Down Arrow 7"/>
          <p:cNvSpPr/>
          <p:nvPr/>
        </p:nvSpPr>
        <p:spPr>
          <a:xfrm>
            <a:off x="2810256" y="4077338"/>
            <a:ext cx="168605" cy="49168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en-US" sz="1400" b="1">
              <a:solidFill>
                <a:srgbClr val="FFFFFF"/>
              </a:solidFill>
            </a:endParaRPr>
          </a:p>
        </p:txBody>
      </p:sp>
      <p:sp>
        <p:nvSpPr>
          <p:cNvPr id="8" name="Right Arrow 8"/>
          <p:cNvSpPr/>
          <p:nvPr/>
        </p:nvSpPr>
        <p:spPr>
          <a:xfrm>
            <a:off x="3832811" y="3186899"/>
            <a:ext cx="566130" cy="1960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en-US" sz="1400" b="1">
              <a:solidFill>
                <a:srgbClr val="FFFFFF"/>
              </a:solidFill>
            </a:endParaRPr>
          </a:p>
        </p:txBody>
      </p:sp>
      <p:grpSp>
        <p:nvGrpSpPr>
          <p:cNvPr id="118" name="Группа 117"/>
          <p:cNvGrpSpPr/>
          <p:nvPr/>
        </p:nvGrpSpPr>
        <p:grpSpPr>
          <a:xfrm>
            <a:off x="514860" y="2617072"/>
            <a:ext cx="1039582" cy="1001525"/>
            <a:chOff x="514860" y="2617072"/>
            <a:chExt cx="1039582" cy="1001525"/>
          </a:xfrm>
        </p:grpSpPr>
        <p:pic>
          <p:nvPicPr>
            <p:cNvPr id="111" name="Рисунок 110"/>
            <p:cNvPicPr>
              <a:picLocks noChangeAspect="1"/>
            </p:cNvPicPr>
            <p:nvPr/>
          </p:nvPicPr>
          <p:blipFill rotWithShape="1">
            <a:blip r:embed="rId2" cstate="print">
              <a:extLst>
                <a:ext uri="{28A0092B-C50C-407E-A947-70E740481C1C}">
                  <a14:useLocalDpi xmlns:a14="http://schemas.microsoft.com/office/drawing/2010/main" val="0"/>
                </a:ext>
              </a:extLst>
            </a:blip>
            <a:srcRect l="2971" t="16799" r="45024" b="46451"/>
            <a:stretch/>
          </p:blipFill>
          <p:spPr>
            <a:xfrm>
              <a:off x="555288" y="2617072"/>
              <a:ext cx="999154" cy="1001525"/>
            </a:xfrm>
            <a:prstGeom prst="rect">
              <a:avLst/>
            </a:prstGeom>
          </p:spPr>
        </p:pic>
        <p:grpSp>
          <p:nvGrpSpPr>
            <p:cNvPr id="112" name="Группа 111"/>
            <p:cNvGrpSpPr/>
            <p:nvPr/>
          </p:nvGrpSpPr>
          <p:grpSpPr>
            <a:xfrm>
              <a:off x="514860" y="2626932"/>
              <a:ext cx="1006479" cy="883660"/>
              <a:chOff x="514860" y="2626932"/>
              <a:chExt cx="1006479" cy="883660"/>
            </a:xfrm>
          </p:grpSpPr>
          <p:grpSp>
            <p:nvGrpSpPr>
              <p:cNvPr id="35" name="Group 35"/>
              <p:cNvGrpSpPr/>
              <p:nvPr/>
            </p:nvGrpSpPr>
            <p:grpSpPr>
              <a:xfrm>
                <a:off x="514860" y="2710131"/>
                <a:ext cx="995785" cy="800461"/>
                <a:chOff x="5655450" y="1207263"/>
                <a:chExt cx="1184776" cy="933453"/>
              </a:xfrm>
            </p:grpSpPr>
            <p:pic>
              <p:nvPicPr>
                <p:cNvPr id="4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450" y="1539334"/>
                  <a:ext cx="380364" cy="60138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997" y="1207263"/>
                  <a:ext cx="521229" cy="491613"/>
                </a:xfrm>
                <a:prstGeom prst="rect">
                  <a:avLst/>
                </a:prstGeom>
              </p:spPr>
            </p:pic>
          </p:grpSp>
          <p:pic>
            <p:nvPicPr>
              <p:cNvPr id="36"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0909" y="2626932"/>
                <a:ext cx="240430" cy="336558"/>
              </a:xfrm>
              <a:prstGeom prst="rect">
                <a:avLst/>
              </a:prstGeom>
            </p:spPr>
          </p:pic>
        </p:grpSp>
      </p:grpSp>
      <p:sp>
        <p:nvSpPr>
          <p:cNvPr id="12" name="AutoShape 73"/>
          <p:cNvSpPr>
            <a:spLocks noChangeArrowheads="1"/>
          </p:cNvSpPr>
          <p:nvPr/>
        </p:nvSpPr>
        <p:spPr bwMode="auto">
          <a:xfrm>
            <a:off x="1219255" y="1156775"/>
            <a:ext cx="1991247" cy="814333"/>
          </a:xfrm>
          <a:prstGeom prst="roundRect">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lvl="0" algn="ctr" fontAlgn="base">
              <a:lnSpc>
                <a:spcPct val="85000"/>
              </a:lnSpc>
              <a:spcBef>
                <a:spcPct val="0"/>
              </a:spcBef>
              <a:spcAft>
                <a:spcPct val="0"/>
              </a:spcAft>
              <a:defRPr/>
            </a:pPr>
            <a:r>
              <a:rPr lang="ru-RU" sz="1100" b="1" dirty="0">
                <a:solidFill>
                  <a:srgbClr val="000000"/>
                </a:solidFill>
                <a:latin typeface="Arial" panose="020B0604020202020204" pitchFamily="34" charset="0"/>
                <a:ea typeface="Segoe UI" pitchFamily="34" charset="0"/>
                <a:cs typeface="Arial" panose="020B0604020202020204" pitchFamily="34" charset="0"/>
              </a:rPr>
              <a:t>Назначение программного обеспечения во время конфигурации компьютера</a:t>
            </a:r>
          </a:p>
        </p:txBody>
      </p:sp>
      <p:sp>
        <p:nvSpPr>
          <p:cNvPr id="13" name="AutoShape 10"/>
          <p:cNvSpPr>
            <a:spLocks noChangeArrowheads="1"/>
          </p:cNvSpPr>
          <p:nvPr/>
        </p:nvSpPr>
        <p:spPr bwMode="auto">
          <a:xfrm>
            <a:off x="2360573" y="4733548"/>
            <a:ext cx="2038368" cy="810596"/>
          </a:xfrm>
          <a:prstGeom prst="roundRect">
            <a:avLst>
              <a:gd name="adj" fmla="val 41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lvl="0" algn="ctr" fontAlgn="base">
              <a:lnSpc>
                <a:spcPct val="85000"/>
              </a:lnSpc>
              <a:spcBef>
                <a:spcPct val="0"/>
              </a:spcBef>
              <a:spcAft>
                <a:spcPct val="0"/>
              </a:spcAft>
              <a:defRPr/>
            </a:pPr>
            <a:r>
              <a:rPr lang="ru-RU" sz="1100" b="1" dirty="0">
                <a:solidFill>
                  <a:srgbClr val="000000"/>
                </a:solidFill>
                <a:latin typeface="Arial" panose="020B0604020202020204" pitchFamily="34" charset="0"/>
                <a:ea typeface="Segoe UI" pitchFamily="34" charset="0"/>
                <a:cs typeface="Arial" panose="020B0604020202020204" pitchFamily="34" charset="0"/>
              </a:rPr>
              <a:t>Публикация программного обеспечения с помощью расширений активации</a:t>
            </a:r>
          </a:p>
        </p:txBody>
      </p:sp>
      <p:sp>
        <p:nvSpPr>
          <p:cNvPr id="14" name="AutoShape 20"/>
          <p:cNvSpPr>
            <a:spLocks noChangeArrowheads="1"/>
          </p:cNvSpPr>
          <p:nvPr/>
        </p:nvSpPr>
        <p:spPr bwMode="auto">
          <a:xfrm>
            <a:off x="3968428" y="3678942"/>
            <a:ext cx="1919677" cy="926708"/>
          </a:xfrm>
          <a:prstGeom prst="roundRect">
            <a:avLst>
              <a:gd name="adj" fmla="val 41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lvl="0" algn="ctr" fontAlgn="base">
              <a:lnSpc>
                <a:spcPct val="85000"/>
              </a:lnSpc>
              <a:spcBef>
                <a:spcPct val="0"/>
              </a:spcBef>
              <a:spcAft>
                <a:spcPct val="0"/>
              </a:spcAft>
              <a:defRPr/>
            </a:pPr>
            <a:r>
              <a:rPr lang="ru-RU" sz="1100" b="1" dirty="0">
                <a:solidFill>
                  <a:srgbClr val="000000"/>
                </a:solidFill>
                <a:latin typeface="Arial" panose="020B0604020202020204" pitchFamily="34" charset="0"/>
                <a:ea typeface="Segoe UI" pitchFamily="34" charset="0"/>
                <a:cs typeface="Arial" panose="020B0604020202020204" pitchFamily="34" charset="0"/>
              </a:rPr>
              <a:t>Публикация программного обеспечения с помощью Установки и Удаления программ</a:t>
            </a:r>
          </a:p>
        </p:txBody>
      </p:sp>
      <p:sp>
        <p:nvSpPr>
          <p:cNvPr id="15" name="AutoShape 78"/>
          <p:cNvSpPr>
            <a:spLocks noChangeArrowheads="1"/>
          </p:cNvSpPr>
          <p:nvPr/>
        </p:nvSpPr>
        <p:spPr bwMode="auto">
          <a:xfrm>
            <a:off x="101145" y="3617946"/>
            <a:ext cx="1699861" cy="1014421"/>
          </a:xfrm>
          <a:prstGeom prst="roundRect">
            <a:avLst>
              <a:gd name="adj" fmla="val 41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lvl="0" algn="ctr" fontAlgn="base">
              <a:lnSpc>
                <a:spcPct val="85000"/>
              </a:lnSpc>
              <a:spcBef>
                <a:spcPct val="0"/>
              </a:spcBef>
              <a:spcAft>
                <a:spcPct val="0"/>
              </a:spcAft>
              <a:defRPr/>
            </a:pPr>
            <a:r>
              <a:rPr lang="ru-RU" sz="1100" b="1" dirty="0">
                <a:solidFill>
                  <a:srgbClr val="000000"/>
                </a:solidFill>
                <a:latin typeface="Arial" panose="020B0604020202020204" pitchFamily="34" charset="0"/>
                <a:ea typeface="Segoe UI" pitchFamily="34" charset="0"/>
                <a:cs typeface="Arial" panose="020B0604020202020204" pitchFamily="34" charset="0"/>
              </a:rPr>
              <a:t>Назначение программного обеспечения во время пользовательской конфигурации</a:t>
            </a:r>
          </a:p>
        </p:txBody>
      </p:sp>
      <p:sp>
        <p:nvSpPr>
          <p:cNvPr id="41" name="Title 1"/>
          <p:cNvSpPr txBox="1">
            <a:spLocks/>
          </p:cNvSpPr>
          <p:nvPr/>
        </p:nvSpPr>
        <p:spPr>
          <a:xfrm>
            <a:off x="4186519" y="5715134"/>
            <a:ext cx="3576667"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Управление обновлением ПО с помощью групповой политики</a:t>
            </a:r>
          </a:p>
        </p:txBody>
      </p:sp>
      <p:graphicFrame>
        <p:nvGraphicFramePr>
          <p:cNvPr id="42" name="Group 3"/>
          <p:cNvGraphicFramePr>
            <a:graphicFrameLocks noGrp="1"/>
          </p:cNvGraphicFramePr>
          <p:nvPr>
            <p:extLst>
              <p:ext uri="{D42A27DB-BD31-4B8C-83A1-F6EECF244321}">
                <p14:modId xmlns:p14="http://schemas.microsoft.com/office/powerpoint/2010/main" val="4267000325"/>
              </p:ext>
            </p:extLst>
          </p:nvPr>
        </p:nvGraphicFramePr>
        <p:xfrm>
          <a:off x="7892033" y="1420659"/>
          <a:ext cx="4160059" cy="1330390"/>
        </p:xfrm>
        <a:graphic>
          <a:graphicData uri="http://schemas.openxmlformats.org/drawingml/2006/table">
            <a:tbl>
              <a:tblPr/>
              <a:tblGrid>
                <a:gridCol w="2356674">
                  <a:extLst>
                    <a:ext uri="{9D8B030D-6E8A-4147-A177-3AD203B41FA5}">
                      <a16:colId xmlns:a16="http://schemas.microsoft.com/office/drawing/2014/main" val="20000"/>
                    </a:ext>
                  </a:extLst>
                </a:gridCol>
                <a:gridCol w="1803385">
                  <a:extLst>
                    <a:ext uri="{9D8B030D-6E8A-4147-A177-3AD203B41FA5}">
                      <a16:colId xmlns:a16="http://schemas.microsoft.com/office/drawing/2014/main" val="20001"/>
                    </a:ext>
                  </a:extLst>
                </a:gridCol>
              </a:tblGrid>
              <a:tr h="1330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rPr>
                        <a:t>Обязательное обновление</a:t>
                      </a: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70000"/>
                        </a:spcBef>
                        <a:spcAft>
                          <a:spcPct val="0"/>
                        </a:spcAft>
                        <a:buClrTx/>
                        <a:buSzPct val="80000"/>
                        <a:buFontTx/>
                        <a:buNone/>
                        <a:tabLst/>
                      </a:pPr>
                      <a:r>
                        <a:rPr kumimoji="0" lang="ru-RU" sz="1200" b="1"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rPr>
                        <a:t>Пользователи могут использовать только модернизированную версию</a:t>
                      </a:r>
                      <a:endParaRPr kumimoji="0" lang="en-US" sz="1200" b="1"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43" name="Group 11"/>
          <p:cNvGraphicFramePr>
            <a:graphicFrameLocks noGrp="1"/>
          </p:cNvGraphicFramePr>
          <p:nvPr>
            <p:extLst>
              <p:ext uri="{D42A27DB-BD31-4B8C-83A1-F6EECF244321}">
                <p14:modId xmlns:p14="http://schemas.microsoft.com/office/powerpoint/2010/main" val="3699918832"/>
              </p:ext>
            </p:extLst>
          </p:nvPr>
        </p:nvGraphicFramePr>
        <p:xfrm>
          <a:off x="7876405" y="2832435"/>
          <a:ext cx="4175687" cy="1702635"/>
        </p:xfrm>
        <a:graphic>
          <a:graphicData uri="http://schemas.openxmlformats.org/drawingml/2006/table">
            <a:tbl>
              <a:tblPr/>
              <a:tblGrid>
                <a:gridCol w="2710860">
                  <a:extLst>
                    <a:ext uri="{9D8B030D-6E8A-4147-A177-3AD203B41FA5}">
                      <a16:colId xmlns:a16="http://schemas.microsoft.com/office/drawing/2014/main" val="20000"/>
                    </a:ext>
                  </a:extLst>
                </a:gridCol>
                <a:gridCol w="1464827">
                  <a:extLst>
                    <a:ext uri="{9D8B030D-6E8A-4147-A177-3AD203B41FA5}">
                      <a16:colId xmlns:a16="http://schemas.microsoft.com/office/drawing/2014/main" val="20001"/>
                    </a:ext>
                  </a:extLst>
                </a:gridCol>
              </a:tblGrid>
              <a:tr h="1702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Segoe UI" pitchFamily="34" charset="0"/>
                          <a:ea typeface="Segoe UI" pitchFamily="34" charset="0"/>
                          <a:cs typeface="Segoe UI" pitchFamily="34" charset="0"/>
                        </a:rPr>
                        <a:t>Необязательное обновление </a:t>
                      </a:r>
                      <a:endParaRPr kumimoji="0" lang="en-US" sz="14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90000"/>
                        </a:lnSpc>
                        <a:spcBef>
                          <a:spcPct val="70000"/>
                        </a:spcBef>
                        <a:spcAft>
                          <a:spcPct val="0"/>
                        </a:spcAft>
                        <a:buClrTx/>
                        <a:buSzPct val="80000"/>
                        <a:buFontTx/>
                        <a:buNone/>
                        <a:tabLst/>
                      </a:pPr>
                      <a:r>
                        <a:rPr kumimoji="0" lang="ru-RU" sz="1200" b="1"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rPr>
                        <a:t>Пользователи могут решить, когда производить обновления</a:t>
                      </a: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44" name="Group 19"/>
          <p:cNvGraphicFramePr>
            <a:graphicFrameLocks noGrp="1"/>
          </p:cNvGraphicFramePr>
          <p:nvPr>
            <p:extLst>
              <p:ext uri="{D42A27DB-BD31-4B8C-83A1-F6EECF244321}">
                <p14:modId xmlns:p14="http://schemas.microsoft.com/office/powerpoint/2010/main" val="1102223267"/>
              </p:ext>
            </p:extLst>
          </p:nvPr>
        </p:nvGraphicFramePr>
        <p:xfrm>
          <a:off x="7876405" y="4625765"/>
          <a:ext cx="4175687" cy="1923084"/>
        </p:xfrm>
        <a:graphic>
          <a:graphicData uri="http://schemas.openxmlformats.org/drawingml/2006/table">
            <a:tbl>
              <a:tblPr/>
              <a:tblGrid>
                <a:gridCol w="2819077">
                  <a:extLst>
                    <a:ext uri="{9D8B030D-6E8A-4147-A177-3AD203B41FA5}">
                      <a16:colId xmlns:a16="http://schemas.microsoft.com/office/drawing/2014/main" val="20000"/>
                    </a:ext>
                  </a:extLst>
                </a:gridCol>
                <a:gridCol w="1356610">
                  <a:extLst>
                    <a:ext uri="{9D8B030D-6E8A-4147-A177-3AD203B41FA5}">
                      <a16:colId xmlns:a16="http://schemas.microsoft.com/office/drawing/2014/main" val="20001"/>
                    </a:ext>
                  </a:extLst>
                </a:gridCol>
              </a:tblGrid>
              <a:tr h="19230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Segoe UI" pitchFamily="34" charset="0"/>
                          <a:ea typeface="Segoe UI" pitchFamily="34" charset="0"/>
                          <a:cs typeface="Segoe UI" pitchFamily="34" charset="0"/>
                        </a:rPr>
                        <a:t>Выборочное обновление</a:t>
                      </a:r>
                      <a:endParaRPr kumimoji="0" lang="en-US" sz="16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70000"/>
                        </a:spcBef>
                        <a:spcAft>
                          <a:spcPct val="0"/>
                        </a:spcAft>
                        <a:buClrTx/>
                        <a:buSzPct val="80000"/>
                        <a:buFontTx/>
                        <a:buNone/>
                        <a:tabLst/>
                      </a:pPr>
                      <a:endParaRPr kumimoji="0" lang="ru-RU" sz="1600" b="1"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ct val="70000"/>
                        </a:spcBef>
                        <a:spcAft>
                          <a:spcPct val="0"/>
                        </a:spcAft>
                        <a:buClrTx/>
                        <a:buSzPct val="80000"/>
                        <a:buFontTx/>
                        <a:buNone/>
                        <a:tabLst/>
                      </a:pPr>
                      <a:r>
                        <a:rPr kumimoji="0" lang="ru-RU" sz="1200" b="1"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rPr>
                        <a:t>Вы можете выбрать конкретных пользователей для обновления</a:t>
                      </a: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45" name="AutoShape 71"/>
          <p:cNvSpPr>
            <a:spLocks noChangeArrowheads="1"/>
          </p:cNvSpPr>
          <p:nvPr/>
        </p:nvSpPr>
        <p:spPr bwMode="auto">
          <a:xfrm>
            <a:off x="6427349" y="1453380"/>
            <a:ext cx="1183826" cy="835025"/>
          </a:xfrm>
          <a:prstGeom prst="roundRect">
            <a:avLst>
              <a:gd name="adj" fmla="val 0"/>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lvl="0" algn="ctr" fontAlgn="base">
              <a:lnSpc>
                <a:spcPct val="85000"/>
              </a:lnSpc>
              <a:spcBef>
                <a:spcPct val="0"/>
              </a:spcBef>
              <a:spcAft>
                <a:spcPct val="0"/>
              </a:spcAft>
              <a:defRPr/>
            </a:pPr>
            <a:r>
              <a:rPr lang="ru-RU" sz="1100" dirty="0">
                <a:solidFill>
                  <a:srgbClr val="FFFFFF"/>
                </a:solidFill>
                <a:latin typeface="Segoe UI" pitchFamily="34" charset="0"/>
                <a:ea typeface="Segoe UI" pitchFamily="34" charset="0"/>
                <a:cs typeface="Segoe UI" pitchFamily="34" charset="0"/>
              </a:rPr>
              <a:t>Развертывание следующей версии приложения</a:t>
            </a:r>
          </a:p>
        </p:txBody>
      </p:sp>
      <p:grpSp>
        <p:nvGrpSpPr>
          <p:cNvPr id="46" name="Group 7" descr="Graphic that depicts the choice that you make when you are upgrading software. You can choose to make an upgrade mandatory, optional, or selective. "/>
          <p:cNvGrpSpPr/>
          <p:nvPr/>
        </p:nvGrpSpPr>
        <p:grpSpPr>
          <a:xfrm>
            <a:off x="6845370" y="1826100"/>
            <a:ext cx="3865828" cy="4077262"/>
            <a:chOff x="1240213" y="1323219"/>
            <a:chExt cx="5301712" cy="4726050"/>
          </a:xfrm>
        </p:grpSpPr>
        <p:grpSp>
          <p:nvGrpSpPr>
            <p:cNvPr id="47" name="Group 8"/>
            <p:cNvGrpSpPr/>
            <p:nvPr/>
          </p:nvGrpSpPr>
          <p:grpSpPr>
            <a:xfrm>
              <a:off x="3766766" y="3154989"/>
              <a:ext cx="2450858" cy="521529"/>
              <a:chOff x="3766766" y="3154989"/>
              <a:chExt cx="2450858" cy="521529"/>
            </a:xfrm>
          </p:grpSpPr>
          <p:grpSp>
            <p:nvGrpSpPr>
              <p:cNvPr id="92" name="Group 53"/>
              <p:cNvGrpSpPr/>
              <p:nvPr/>
            </p:nvGrpSpPr>
            <p:grpSpPr>
              <a:xfrm>
                <a:off x="5439451" y="3154989"/>
                <a:ext cx="778173" cy="521529"/>
                <a:chOff x="10280492" y="1873168"/>
                <a:chExt cx="1263894" cy="847057"/>
              </a:xfrm>
            </p:grpSpPr>
            <p:sp>
              <p:nvSpPr>
                <p:cNvPr id="95" name="Rectangle 21"/>
                <p:cNvSpPr>
                  <a:spLocks noChangeArrowheads="1"/>
                </p:cNvSpPr>
                <p:nvPr/>
              </p:nvSpPr>
              <p:spPr bwMode="auto">
                <a:xfrm>
                  <a:off x="10280492" y="1873168"/>
                  <a:ext cx="1129922" cy="141432"/>
                </a:xfrm>
                <a:prstGeom prst="rect">
                  <a:avLst/>
                </a:prstGeom>
                <a:solidFill>
                  <a:srgbClr val="3E8CC6"/>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96" name="Rectangle 22"/>
                <p:cNvSpPr>
                  <a:spLocks noChangeArrowheads="1"/>
                </p:cNvSpPr>
                <p:nvPr/>
              </p:nvSpPr>
              <p:spPr bwMode="auto">
                <a:xfrm>
                  <a:off x="10280492" y="2014600"/>
                  <a:ext cx="493476" cy="705625"/>
                </a:xfrm>
                <a:prstGeom prst="rect">
                  <a:avLst/>
                </a:prstGeom>
                <a:solidFill>
                  <a:schemeClr val="bg1">
                    <a:lumMod val="85000"/>
                  </a:schemeClr>
                </a:solidFill>
                <a:ln w="12700">
                  <a:solidFill>
                    <a:schemeClr val="tx1"/>
                  </a:solidFill>
                  <a:miter lim="800000"/>
                  <a:headEnd/>
                  <a:tailEnd/>
                </a:ln>
                <a:effectLst/>
              </p:spPr>
              <p:txBody>
                <a:bodyPr wrap="none" anchor="ctr"/>
                <a:lstStyle/>
                <a:p>
                  <a:pPr lvl="0" fontAlgn="base">
                    <a:spcBef>
                      <a:spcPct val="0"/>
                    </a:spcBef>
                    <a:spcAft>
                      <a:spcPct val="0"/>
                    </a:spcAft>
                    <a:defRPr/>
                  </a:pPr>
                  <a:endParaRPr lang="en-US" sz="1400" b="1">
                    <a:solidFill>
                      <a:srgbClr val="000000"/>
                    </a:solidFill>
                    <a:latin typeface="Segoe UI" pitchFamily="34" charset="0"/>
                    <a:ea typeface="Segoe UI" pitchFamily="34" charset="0"/>
                    <a:cs typeface="Segoe UI" pitchFamily="34" charset="0"/>
                  </a:endParaRPr>
                </a:p>
              </p:txBody>
            </p:sp>
            <p:sp>
              <p:nvSpPr>
                <p:cNvPr id="97" name="Rectangle 23"/>
                <p:cNvSpPr>
                  <a:spLocks noChangeArrowheads="1"/>
                </p:cNvSpPr>
                <p:nvPr/>
              </p:nvSpPr>
              <p:spPr bwMode="auto">
                <a:xfrm>
                  <a:off x="10773967" y="2014600"/>
                  <a:ext cx="636446" cy="705625"/>
                </a:xfrm>
                <a:prstGeom prst="rect">
                  <a:avLst/>
                </a:prstGeom>
                <a:solidFill>
                  <a:schemeClr val="bg1"/>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98" name="Rectangle 24"/>
                <p:cNvSpPr>
                  <a:spLocks noChangeArrowheads="1"/>
                </p:cNvSpPr>
                <p:nvPr/>
              </p:nvSpPr>
              <p:spPr bwMode="auto">
                <a:xfrm>
                  <a:off x="10683156" y="2103835"/>
                  <a:ext cx="861230" cy="492514"/>
                </a:xfrm>
                <a:prstGeom prst="rect">
                  <a:avLst/>
                </a:prstGeom>
                <a:noFill/>
                <a:ln w="12700">
                  <a:noFill/>
                  <a:miter lim="800000"/>
                  <a:headEnd/>
                  <a:tailEnd/>
                </a:ln>
              </p:spPr>
              <p:txBody>
                <a:bodyPr wrap="none">
                  <a:spAutoFit/>
                </a:bodyPr>
                <a:lstStyle/>
                <a:p>
                  <a:pPr lvl="0" fontAlgn="base">
                    <a:spcBef>
                      <a:spcPct val="0"/>
                    </a:spcBef>
                    <a:spcAft>
                      <a:spcPct val="0"/>
                    </a:spcAft>
                  </a:pPr>
                  <a:r>
                    <a:rPr lang="en-US" sz="1050" b="1">
                      <a:solidFill>
                        <a:srgbClr val="006699"/>
                      </a:solidFill>
                      <a:latin typeface="Arial" panose="020B0604020202020204" pitchFamily="34" charset="0"/>
                      <a:ea typeface="Segoe UI" pitchFamily="34" charset="0"/>
                      <a:cs typeface="Arial" panose="020B0604020202020204" pitchFamily="34" charset="0"/>
                    </a:rPr>
                    <a:t>1.0</a:t>
                  </a:r>
                  <a:endParaRPr lang="en-US" sz="1050" b="1" dirty="0">
                    <a:solidFill>
                      <a:srgbClr val="006699"/>
                    </a:solidFill>
                    <a:latin typeface="Arial" panose="020B0604020202020204" pitchFamily="34" charset="0"/>
                    <a:ea typeface="Segoe UI" pitchFamily="34" charset="0"/>
                    <a:cs typeface="Arial" panose="020B0604020202020204" pitchFamily="34" charset="0"/>
                  </a:endParaRPr>
                </a:p>
              </p:txBody>
            </p:sp>
          </p:grpSp>
          <p:grpSp>
            <p:nvGrpSpPr>
              <p:cNvPr id="85" name="Group 46"/>
              <p:cNvGrpSpPr/>
              <p:nvPr/>
            </p:nvGrpSpPr>
            <p:grpSpPr>
              <a:xfrm>
                <a:off x="3766766" y="3161956"/>
                <a:ext cx="786334" cy="510170"/>
                <a:chOff x="10010617" y="3293416"/>
                <a:chExt cx="1305582" cy="847057"/>
              </a:xfrm>
            </p:grpSpPr>
            <p:sp>
              <p:nvSpPr>
                <p:cNvPr id="88" name="Rectangle 21"/>
                <p:cNvSpPr>
                  <a:spLocks noChangeArrowheads="1"/>
                </p:cNvSpPr>
                <p:nvPr/>
              </p:nvSpPr>
              <p:spPr bwMode="auto">
                <a:xfrm>
                  <a:off x="10010617" y="3293416"/>
                  <a:ext cx="1129922" cy="141432"/>
                </a:xfrm>
                <a:prstGeom prst="rect">
                  <a:avLst/>
                </a:prstGeom>
                <a:solidFill>
                  <a:srgbClr val="FFC000"/>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89" name="Rectangle 22"/>
                <p:cNvSpPr>
                  <a:spLocks noChangeArrowheads="1"/>
                </p:cNvSpPr>
                <p:nvPr/>
              </p:nvSpPr>
              <p:spPr bwMode="auto">
                <a:xfrm>
                  <a:off x="10010617" y="3434848"/>
                  <a:ext cx="493476" cy="705625"/>
                </a:xfrm>
                <a:prstGeom prst="rect">
                  <a:avLst/>
                </a:prstGeom>
                <a:solidFill>
                  <a:schemeClr val="bg1"/>
                </a:solidFill>
                <a:ln w="12700">
                  <a:solidFill>
                    <a:schemeClr val="tx1"/>
                  </a:solidFill>
                  <a:miter lim="800000"/>
                  <a:headEnd/>
                  <a:tailEnd/>
                </a:ln>
                <a:effectLst/>
              </p:spPr>
              <p:txBody>
                <a:bodyPr wrap="none" anchor="ctr"/>
                <a:lstStyle/>
                <a:p>
                  <a:pPr lvl="0" fontAlgn="base">
                    <a:spcBef>
                      <a:spcPct val="0"/>
                    </a:spcBef>
                    <a:spcAft>
                      <a:spcPct val="0"/>
                    </a:spcAft>
                    <a:defRPr/>
                  </a:pPr>
                  <a:endParaRPr lang="en-US" sz="1400" b="1">
                    <a:solidFill>
                      <a:srgbClr val="000000"/>
                    </a:solidFill>
                    <a:latin typeface="Segoe UI" pitchFamily="34" charset="0"/>
                    <a:ea typeface="Segoe UI" pitchFamily="34" charset="0"/>
                    <a:cs typeface="Segoe UI" pitchFamily="34" charset="0"/>
                  </a:endParaRPr>
                </a:p>
              </p:txBody>
            </p:sp>
            <p:sp>
              <p:nvSpPr>
                <p:cNvPr id="90" name="Rectangle 23"/>
                <p:cNvSpPr>
                  <a:spLocks noChangeArrowheads="1"/>
                </p:cNvSpPr>
                <p:nvPr/>
              </p:nvSpPr>
              <p:spPr bwMode="auto">
                <a:xfrm>
                  <a:off x="10504092" y="3434848"/>
                  <a:ext cx="636446" cy="705625"/>
                </a:xfrm>
                <a:prstGeom prst="rect">
                  <a:avLst/>
                </a:prstGeom>
                <a:solidFill>
                  <a:schemeClr val="tx1">
                    <a:lumMod val="85000"/>
                    <a:lumOff val="15000"/>
                  </a:schemeClr>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91" name="Rectangle 24"/>
                <p:cNvSpPr>
                  <a:spLocks noChangeArrowheads="1"/>
                </p:cNvSpPr>
                <p:nvPr/>
              </p:nvSpPr>
              <p:spPr bwMode="auto">
                <a:xfrm>
                  <a:off x="10435795" y="3482356"/>
                  <a:ext cx="880404" cy="503479"/>
                </a:xfrm>
                <a:prstGeom prst="rect">
                  <a:avLst/>
                </a:prstGeom>
                <a:noFill/>
                <a:ln w="12700">
                  <a:noFill/>
                  <a:miter lim="800000"/>
                  <a:headEnd/>
                  <a:tailEnd/>
                </a:ln>
              </p:spPr>
              <p:txBody>
                <a:bodyPr wrap="none">
                  <a:spAutoFit/>
                </a:bodyPr>
                <a:lstStyle/>
                <a:p>
                  <a:pPr lvl="0" fontAlgn="base">
                    <a:spcBef>
                      <a:spcPct val="0"/>
                    </a:spcBef>
                    <a:spcAft>
                      <a:spcPct val="0"/>
                    </a:spcAft>
                  </a:pPr>
                  <a:r>
                    <a:rPr lang="en-US" sz="1050" b="1" dirty="0">
                      <a:solidFill>
                        <a:srgbClr val="FFFFFF"/>
                      </a:solidFill>
                      <a:latin typeface="Arial" panose="020B0604020202020204" pitchFamily="34" charset="0"/>
                      <a:ea typeface="Segoe UI" pitchFamily="34" charset="0"/>
                      <a:cs typeface="Arial" panose="020B0604020202020204" pitchFamily="34" charset="0"/>
                    </a:rPr>
                    <a:t>2.0</a:t>
                  </a:r>
                </a:p>
              </p:txBody>
            </p:sp>
          </p:grpSp>
        </p:grpSp>
        <p:grpSp>
          <p:nvGrpSpPr>
            <p:cNvPr id="76" name="Group 37"/>
            <p:cNvGrpSpPr/>
            <p:nvPr/>
          </p:nvGrpSpPr>
          <p:grpSpPr>
            <a:xfrm>
              <a:off x="4593393" y="1323219"/>
              <a:ext cx="786334" cy="510171"/>
              <a:chOff x="11327512" y="2983193"/>
              <a:chExt cx="1305583" cy="847058"/>
            </a:xfrm>
          </p:grpSpPr>
          <p:sp>
            <p:nvSpPr>
              <p:cNvPr id="79" name="Rectangle 21"/>
              <p:cNvSpPr>
                <a:spLocks noChangeArrowheads="1"/>
              </p:cNvSpPr>
              <p:nvPr/>
            </p:nvSpPr>
            <p:spPr bwMode="auto">
              <a:xfrm>
                <a:off x="11327514" y="2983193"/>
                <a:ext cx="1129921" cy="141432"/>
              </a:xfrm>
              <a:prstGeom prst="rect">
                <a:avLst/>
              </a:prstGeom>
              <a:solidFill>
                <a:srgbClr val="FFC000"/>
              </a:solidFill>
              <a:ln w="12700">
                <a:solidFill>
                  <a:schemeClr val="tx1"/>
                </a:solidFill>
                <a:miter lim="800000"/>
                <a:headEnd/>
                <a:tailEnd/>
              </a:ln>
            </p:spPr>
            <p:txBody>
              <a:bodyPr wrap="none" anchor="ctr"/>
              <a:lstStyle/>
              <a:p>
                <a:pPr lvl="0" fontAlgn="base">
                  <a:spcBef>
                    <a:spcPct val="0"/>
                  </a:spcBef>
                  <a:spcAft>
                    <a:spcPct val="0"/>
                  </a:spcAft>
                </a:pPr>
                <a:endParaRPr lang="en-US" sz="1400" b="1" dirty="0">
                  <a:solidFill>
                    <a:srgbClr val="000000"/>
                  </a:solidFill>
                  <a:latin typeface="Segoe UI" pitchFamily="34" charset="0"/>
                  <a:ea typeface="Segoe UI" pitchFamily="34" charset="0"/>
                  <a:cs typeface="Segoe UI" pitchFamily="34" charset="0"/>
                </a:endParaRPr>
              </a:p>
            </p:txBody>
          </p:sp>
          <p:sp>
            <p:nvSpPr>
              <p:cNvPr id="80" name="Rectangle 22"/>
              <p:cNvSpPr>
                <a:spLocks noChangeArrowheads="1"/>
              </p:cNvSpPr>
              <p:nvPr/>
            </p:nvSpPr>
            <p:spPr bwMode="auto">
              <a:xfrm>
                <a:off x="11327512" y="3124626"/>
                <a:ext cx="493476" cy="705625"/>
              </a:xfrm>
              <a:prstGeom prst="rect">
                <a:avLst/>
              </a:prstGeom>
              <a:solidFill>
                <a:schemeClr val="bg1"/>
              </a:solidFill>
              <a:ln w="12700">
                <a:solidFill>
                  <a:schemeClr val="tx1"/>
                </a:solidFill>
                <a:miter lim="800000"/>
                <a:headEnd/>
                <a:tailEnd/>
              </a:ln>
              <a:effectLst/>
            </p:spPr>
            <p:txBody>
              <a:bodyPr wrap="none" anchor="ctr"/>
              <a:lstStyle/>
              <a:p>
                <a:pPr lvl="0" fontAlgn="base">
                  <a:spcBef>
                    <a:spcPct val="0"/>
                  </a:spcBef>
                  <a:spcAft>
                    <a:spcPct val="0"/>
                  </a:spcAft>
                  <a:defRPr/>
                </a:pPr>
                <a:endParaRPr lang="en-US" sz="1400" b="1">
                  <a:solidFill>
                    <a:srgbClr val="000000"/>
                  </a:solidFill>
                  <a:latin typeface="Segoe UI" pitchFamily="34" charset="0"/>
                  <a:ea typeface="Segoe UI" pitchFamily="34" charset="0"/>
                  <a:cs typeface="Segoe UI" pitchFamily="34" charset="0"/>
                </a:endParaRPr>
              </a:p>
            </p:txBody>
          </p:sp>
          <p:sp>
            <p:nvSpPr>
              <p:cNvPr id="81" name="Rectangle 23"/>
              <p:cNvSpPr>
                <a:spLocks noChangeArrowheads="1"/>
              </p:cNvSpPr>
              <p:nvPr/>
            </p:nvSpPr>
            <p:spPr bwMode="auto">
              <a:xfrm>
                <a:off x="11820986" y="3124626"/>
                <a:ext cx="636447" cy="705625"/>
              </a:xfrm>
              <a:prstGeom prst="rect">
                <a:avLst/>
              </a:prstGeom>
              <a:solidFill>
                <a:schemeClr val="tx1">
                  <a:lumMod val="85000"/>
                  <a:lumOff val="15000"/>
                </a:schemeClr>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82" name="Rectangle 24"/>
              <p:cNvSpPr>
                <a:spLocks noChangeArrowheads="1"/>
              </p:cNvSpPr>
              <p:nvPr/>
            </p:nvSpPr>
            <p:spPr bwMode="auto">
              <a:xfrm>
                <a:off x="11752691" y="3172134"/>
                <a:ext cx="880404" cy="503479"/>
              </a:xfrm>
              <a:prstGeom prst="rect">
                <a:avLst/>
              </a:prstGeom>
              <a:noFill/>
              <a:ln w="12700">
                <a:noFill/>
                <a:miter lim="800000"/>
                <a:headEnd/>
                <a:tailEnd/>
              </a:ln>
            </p:spPr>
            <p:txBody>
              <a:bodyPr wrap="none">
                <a:spAutoFit/>
              </a:bodyPr>
              <a:lstStyle/>
              <a:p>
                <a:pPr lvl="0" fontAlgn="base">
                  <a:spcBef>
                    <a:spcPct val="0"/>
                  </a:spcBef>
                  <a:spcAft>
                    <a:spcPct val="0"/>
                  </a:spcAft>
                </a:pPr>
                <a:r>
                  <a:rPr lang="en-US" sz="1050" b="1" dirty="0">
                    <a:solidFill>
                      <a:srgbClr val="FFFFFF"/>
                    </a:solidFill>
                    <a:latin typeface="Arial" panose="020B0604020202020204" pitchFamily="34" charset="0"/>
                    <a:ea typeface="Segoe UI" pitchFamily="34" charset="0"/>
                    <a:cs typeface="Arial" panose="020B0604020202020204" pitchFamily="34" charset="0"/>
                  </a:rPr>
                  <a:t>2.0</a:t>
                </a:r>
              </a:p>
            </p:txBody>
          </p:sp>
        </p:grpSp>
        <p:grpSp>
          <p:nvGrpSpPr>
            <p:cNvPr id="49" name="Group 10"/>
            <p:cNvGrpSpPr/>
            <p:nvPr/>
          </p:nvGrpSpPr>
          <p:grpSpPr>
            <a:xfrm>
              <a:off x="4811504" y="4763097"/>
              <a:ext cx="1730421" cy="1286172"/>
              <a:chOff x="4811504" y="4763097"/>
              <a:chExt cx="1730421" cy="1286172"/>
            </a:xfrm>
          </p:grpSpPr>
          <p:grpSp>
            <p:nvGrpSpPr>
              <p:cNvPr id="67" name="Group 28"/>
              <p:cNvGrpSpPr/>
              <p:nvPr/>
            </p:nvGrpSpPr>
            <p:grpSpPr>
              <a:xfrm>
                <a:off x="5763752" y="5527740"/>
                <a:ext cx="778173" cy="521529"/>
                <a:chOff x="10280492" y="1873168"/>
                <a:chExt cx="1263894" cy="847057"/>
              </a:xfrm>
            </p:grpSpPr>
            <p:sp>
              <p:nvSpPr>
                <p:cNvPr id="70" name="Rectangle 21"/>
                <p:cNvSpPr>
                  <a:spLocks noChangeArrowheads="1"/>
                </p:cNvSpPr>
                <p:nvPr/>
              </p:nvSpPr>
              <p:spPr bwMode="auto">
                <a:xfrm>
                  <a:off x="10280492" y="1873168"/>
                  <a:ext cx="1129922" cy="141432"/>
                </a:xfrm>
                <a:prstGeom prst="rect">
                  <a:avLst/>
                </a:prstGeom>
                <a:solidFill>
                  <a:srgbClr val="3E8CC6"/>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71" name="Rectangle 22"/>
                <p:cNvSpPr>
                  <a:spLocks noChangeArrowheads="1"/>
                </p:cNvSpPr>
                <p:nvPr/>
              </p:nvSpPr>
              <p:spPr bwMode="auto">
                <a:xfrm>
                  <a:off x="10280492" y="2014600"/>
                  <a:ext cx="493476" cy="705625"/>
                </a:xfrm>
                <a:prstGeom prst="rect">
                  <a:avLst/>
                </a:prstGeom>
                <a:solidFill>
                  <a:schemeClr val="bg1">
                    <a:lumMod val="85000"/>
                  </a:schemeClr>
                </a:solidFill>
                <a:ln w="12700">
                  <a:solidFill>
                    <a:schemeClr val="tx1"/>
                  </a:solidFill>
                  <a:miter lim="800000"/>
                  <a:headEnd/>
                  <a:tailEnd/>
                </a:ln>
                <a:effectLst/>
              </p:spPr>
              <p:txBody>
                <a:bodyPr wrap="none" anchor="ctr"/>
                <a:lstStyle/>
                <a:p>
                  <a:pPr lvl="0" fontAlgn="base">
                    <a:spcBef>
                      <a:spcPct val="0"/>
                    </a:spcBef>
                    <a:spcAft>
                      <a:spcPct val="0"/>
                    </a:spcAft>
                    <a:defRPr/>
                  </a:pPr>
                  <a:endParaRPr lang="en-US" sz="1400" b="1">
                    <a:solidFill>
                      <a:srgbClr val="000000"/>
                    </a:solidFill>
                    <a:latin typeface="Segoe UI" pitchFamily="34" charset="0"/>
                    <a:ea typeface="Segoe UI" pitchFamily="34" charset="0"/>
                    <a:cs typeface="Segoe UI" pitchFamily="34" charset="0"/>
                  </a:endParaRPr>
                </a:p>
              </p:txBody>
            </p:sp>
            <p:sp>
              <p:nvSpPr>
                <p:cNvPr id="72" name="Rectangle 23"/>
                <p:cNvSpPr>
                  <a:spLocks noChangeArrowheads="1"/>
                </p:cNvSpPr>
                <p:nvPr/>
              </p:nvSpPr>
              <p:spPr bwMode="auto">
                <a:xfrm>
                  <a:off x="10773967" y="2014600"/>
                  <a:ext cx="636446" cy="705625"/>
                </a:xfrm>
                <a:prstGeom prst="rect">
                  <a:avLst/>
                </a:prstGeom>
                <a:solidFill>
                  <a:schemeClr val="bg1"/>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73" name="Rectangle 24"/>
                <p:cNvSpPr>
                  <a:spLocks noChangeArrowheads="1"/>
                </p:cNvSpPr>
                <p:nvPr/>
              </p:nvSpPr>
              <p:spPr bwMode="auto">
                <a:xfrm>
                  <a:off x="10683156" y="2103835"/>
                  <a:ext cx="861230" cy="492514"/>
                </a:xfrm>
                <a:prstGeom prst="rect">
                  <a:avLst/>
                </a:prstGeom>
                <a:noFill/>
                <a:ln w="12700">
                  <a:noFill/>
                  <a:miter lim="800000"/>
                  <a:headEnd/>
                  <a:tailEnd/>
                </a:ln>
              </p:spPr>
              <p:txBody>
                <a:bodyPr wrap="none">
                  <a:spAutoFit/>
                </a:bodyPr>
                <a:lstStyle/>
                <a:p>
                  <a:pPr lvl="0" fontAlgn="base">
                    <a:spcBef>
                      <a:spcPct val="0"/>
                    </a:spcBef>
                    <a:spcAft>
                      <a:spcPct val="0"/>
                    </a:spcAft>
                  </a:pPr>
                  <a:r>
                    <a:rPr lang="en-US" sz="1050" b="1">
                      <a:solidFill>
                        <a:srgbClr val="006699"/>
                      </a:solidFill>
                      <a:latin typeface="Arial" panose="020B0604020202020204" pitchFamily="34" charset="0"/>
                      <a:ea typeface="Segoe UI" pitchFamily="34" charset="0"/>
                      <a:cs typeface="Arial" panose="020B0604020202020204" pitchFamily="34" charset="0"/>
                    </a:rPr>
                    <a:t>1.0</a:t>
                  </a:r>
                  <a:endParaRPr lang="en-US" sz="1050" b="1" dirty="0">
                    <a:solidFill>
                      <a:srgbClr val="006699"/>
                    </a:solidFill>
                    <a:latin typeface="Arial" panose="020B0604020202020204" pitchFamily="34" charset="0"/>
                    <a:ea typeface="Segoe UI" pitchFamily="34" charset="0"/>
                    <a:cs typeface="Arial" panose="020B0604020202020204" pitchFamily="34" charset="0"/>
                  </a:endParaRPr>
                </a:p>
              </p:txBody>
            </p:sp>
          </p:grpSp>
          <p:grpSp>
            <p:nvGrpSpPr>
              <p:cNvPr id="60" name="Group 21"/>
              <p:cNvGrpSpPr/>
              <p:nvPr/>
            </p:nvGrpSpPr>
            <p:grpSpPr>
              <a:xfrm>
                <a:off x="4811504" y="4763097"/>
                <a:ext cx="680536" cy="510170"/>
                <a:chOff x="10010617" y="3293416"/>
                <a:chExt cx="1129922" cy="847057"/>
              </a:xfrm>
            </p:grpSpPr>
            <p:sp>
              <p:nvSpPr>
                <p:cNvPr id="63" name="Rectangle 21"/>
                <p:cNvSpPr>
                  <a:spLocks noChangeArrowheads="1"/>
                </p:cNvSpPr>
                <p:nvPr/>
              </p:nvSpPr>
              <p:spPr bwMode="auto">
                <a:xfrm>
                  <a:off x="10010617" y="3293416"/>
                  <a:ext cx="1129922" cy="141432"/>
                </a:xfrm>
                <a:prstGeom prst="rect">
                  <a:avLst/>
                </a:prstGeom>
                <a:solidFill>
                  <a:srgbClr val="FFC000"/>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64" name="Rectangle 22"/>
                <p:cNvSpPr>
                  <a:spLocks noChangeArrowheads="1"/>
                </p:cNvSpPr>
                <p:nvPr/>
              </p:nvSpPr>
              <p:spPr bwMode="auto">
                <a:xfrm>
                  <a:off x="10010617" y="3434848"/>
                  <a:ext cx="493476" cy="705625"/>
                </a:xfrm>
                <a:prstGeom prst="rect">
                  <a:avLst/>
                </a:prstGeom>
                <a:solidFill>
                  <a:schemeClr val="bg1"/>
                </a:solidFill>
                <a:ln w="12700">
                  <a:solidFill>
                    <a:schemeClr val="tx1"/>
                  </a:solidFill>
                  <a:miter lim="800000"/>
                  <a:headEnd/>
                  <a:tailEnd/>
                </a:ln>
                <a:effectLst/>
              </p:spPr>
              <p:txBody>
                <a:bodyPr wrap="none" anchor="ctr"/>
                <a:lstStyle/>
                <a:p>
                  <a:pPr lvl="0" fontAlgn="base">
                    <a:spcBef>
                      <a:spcPct val="0"/>
                    </a:spcBef>
                    <a:spcAft>
                      <a:spcPct val="0"/>
                    </a:spcAft>
                    <a:defRPr/>
                  </a:pPr>
                  <a:endParaRPr lang="en-US" sz="1400" b="1">
                    <a:solidFill>
                      <a:srgbClr val="000000"/>
                    </a:solidFill>
                    <a:latin typeface="Segoe UI" pitchFamily="34" charset="0"/>
                    <a:ea typeface="Segoe UI" pitchFamily="34" charset="0"/>
                    <a:cs typeface="Segoe UI" pitchFamily="34" charset="0"/>
                  </a:endParaRPr>
                </a:p>
              </p:txBody>
            </p:sp>
            <p:sp>
              <p:nvSpPr>
                <p:cNvPr id="65" name="Rectangle 23"/>
                <p:cNvSpPr>
                  <a:spLocks noChangeArrowheads="1"/>
                </p:cNvSpPr>
                <p:nvPr/>
              </p:nvSpPr>
              <p:spPr bwMode="auto">
                <a:xfrm>
                  <a:off x="10504092" y="3434848"/>
                  <a:ext cx="636446" cy="705625"/>
                </a:xfrm>
                <a:prstGeom prst="rect">
                  <a:avLst/>
                </a:prstGeom>
                <a:solidFill>
                  <a:schemeClr val="tx1">
                    <a:lumMod val="85000"/>
                    <a:lumOff val="15000"/>
                  </a:schemeClr>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66" name="Rectangle 24"/>
                <p:cNvSpPr>
                  <a:spLocks noChangeArrowheads="1"/>
                </p:cNvSpPr>
                <p:nvPr/>
              </p:nvSpPr>
              <p:spPr bwMode="auto">
                <a:xfrm>
                  <a:off x="10435795" y="3482357"/>
                  <a:ext cx="668576" cy="459913"/>
                </a:xfrm>
                <a:prstGeom prst="rect">
                  <a:avLst/>
                </a:prstGeom>
                <a:noFill/>
                <a:ln w="12700">
                  <a:noFill/>
                  <a:miter lim="800000"/>
                  <a:headEnd/>
                  <a:tailEnd/>
                </a:ln>
              </p:spPr>
              <p:txBody>
                <a:bodyPr wrap="none">
                  <a:spAutoFit/>
                </a:bodyPr>
                <a:lstStyle/>
                <a:p>
                  <a:pPr lvl="0" fontAlgn="base">
                    <a:spcBef>
                      <a:spcPct val="0"/>
                    </a:spcBef>
                    <a:spcAft>
                      <a:spcPct val="0"/>
                    </a:spcAft>
                  </a:pPr>
                  <a:r>
                    <a:rPr lang="en-US" sz="1200" b="1" dirty="0">
                      <a:solidFill>
                        <a:srgbClr val="FFFFFF"/>
                      </a:solidFill>
                      <a:latin typeface="Segoe UI" pitchFamily="34" charset="0"/>
                      <a:ea typeface="Segoe UI" pitchFamily="34" charset="0"/>
                      <a:cs typeface="Segoe UI" pitchFamily="34" charset="0"/>
                    </a:rPr>
                    <a:t>2.0</a:t>
                  </a:r>
                </a:p>
              </p:txBody>
            </p:sp>
          </p:grpSp>
        </p:grpSp>
        <p:grpSp>
          <p:nvGrpSpPr>
            <p:cNvPr id="52" name="Group 13"/>
            <p:cNvGrpSpPr/>
            <p:nvPr/>
          </p:nvGrpSpPr>
          <p:grpSpPr>
            <a:xfrm>
              <a:off x="1240213" y="2907060"/>
              <a:ext cx="921273" cy="642214"/>
              <a:chOff x="4020832" y="3091407"/>
              <a:chExt cx="731855" cy="510171"/>
            </a:xfrm>
          </p:grpSpPr>
          <p:sp>
            <p:nvSpPr>
              <p:cNvPr id="53" name="Rectangle 21"/>
              <p:cNvSpPr>
                <a:spLocks noChangeArrowheads="1"/>
              </p:cNvSpPr>
              <p:nvPr/>
            </p:nvSpPr>
            <p:spPr bwMode="auto">
              <a:xfrm>
                <a:off x="4020832" y="3091407"/>
                <a:ext cx="680536" cy="85183"/>
              </a:xfrm>
              <a:prstGeom prst="rect">
                <a:avLst/>
              </a:prstGeom>
              <a:solidFill>
                <a:srgbClr val="FFC000"/>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54" name="Rectangle 22"/>
              <p:cNvSpPr>
                <a:spLocks noChangeArrowheads="1"/>
              </p:cNvSpPr>
              <p:nvPr/>
            </p:nvSpPr>
            <p:spPr bwMode="auto">
              <a:xfrm>
                <a:off x="4020832" y="3176590"/>
                <a:ext cx="297214" cy="424988"/>
              </a:xfrm>
              <a:prstGeom prst="rect">
                <a:avLst/>
              </a:prstGeom>
              <a:solidFill>
                <a:schemeClr val="bg1"/>
              </a:solidFill>
              <a:ln w="12700">
                <a:solidFill>
                  <a:schemeClr val="tx1"/>
                </a:solidFill>
                <a:miter lim="800000"/>
                <a:headEnd/>
                <a:tailEnd/>
              </a:ln>
              <a:effectLst/>
            </p:spPr>
            <p:txBody>
              <a:bodyPr wrap="none" anchor="ctr"/>
              <a:lstStyle/>
              <a:p>
                <a:pPr lvl="0" fontAlgn="base">
                  <a:spcBef>
                    <a:spcPct val="0"/>
                  </a:spcBef>
                  <a:spcAft>
                    <a:spcPct val="0"/>
                  </a:spcAft>
                  <a:defRPr/>
                </a:pPr>
                <a:endParaRPr lang="en-US" sz="1400" b="1">
                  <a:solidFill>
                    <a:srgbClr val="000000"/>
                  </a:solidFill>
                  <a:latin typeface="Segoe UI" pitchFamily="34" charset="0"/>
                  <a:ea typeface="Segoe UI" pitchFamily="34" charset="0"/>
                  <a:cs typeface="Segoe UI" pitchFamily="34" charset="0"/>
                </a:endParaRPr>
              </a:p>
            </p:txBody>
          </p:sp>
          <p:sp>
            <p:nvSpPr>
              <p:cNvPr id="55" name="Rectangle 23"/>
              <p:cNvSpPr>
                <a:spLocks noChangeArrowheads="1"/>
              </p:cNvSpPr>
              <p:nvPr/>
            </p:nvSpPr>
            <p:spPr bwMode="auto">
              <a:xfrm>
                <a:off x="4318046" y="3176590"/>
                <a:ext cx="383322" cy="424988"/>
              </a:xfrm>
              <a:prstGeom prst="rect">
                <a:avLst/>
              </a:prstGeom>
              <a:solidFill>
                <a:schemeClr val="tx1">
                  <a:lumMod val="85000"/>
                  <a:lumOff val="15000"/>
                </a:schemeClr>
              </a:solidFill>
              <a:ln w="12700">
                <a:solidFill>
                  <a:schemeClr val="tx1"/>
                </a:solidFill>
                <a:miter lim="800000"/>
                <a:headEnd/>
                <a:tailEnd/>
              </a:ln>
            </p:spPr>
            <p:txBody>
              <a:bodyPr wrap="none" anchor="ctr"/>
              <a:lstStyle/>
              <a:p>
                <a:pPr lvl="0" fontAlgn="base">
                  <a:spcBef>
                    <a:spcPct val="0"/>
                  </a:spcBef>
                  <a:spcAft>
                    <a:spcPct val="0"/>
                  </a:spcAft>
                </a:pPr>
                <a:endParaRPr lang="en-US" sz="1400" b="1">
                  <a:solidFill>
                    <a:srgbClr val="000000"/>
                  </a:solidFill>
                  <a:latin typeface="Segoe UI" pitchFamily="34" charset="0"/>
                  <a:ea typeface="Segoe UI" pitchFamily="34" charset="0"/>
                  <a:cs typeface="Segoe UI" pitchFamily="34" charset="0"/>
                </a:endParaRPr>
              </a:p>
            </p:txBody>
          </p:sp>
          <p:sp>
            <p:nvSpPr>
              <p:cNvPr id="56" name="Rectangle 24"/>
              <p:cNvSpPr>
                <a:spLocks noChangeArrowheads="1"/>
              </p:cNvSpPr>
              <p:nvPr/>
            </p:nvSpPr>
            <p:spPr bwMode="auto">
              <a:xfrm>
                <a:off x="4331455" y="3251870"/>
                <a:ext cx="421232" cy="240891"/>
              </a:xfrm>
              <a:prstGeom prst="rect">
                <a:avLst/>
              </a:prstGeom>
              <a:noFill/>
              <a:ln w="12700">
                <a:noFill/>
                <a:miter lim="800000"/>
                <a:headEnd/>
                <a:tailEnd/>
              </a:ln>
            </p:spPr>
            <p:txBody>
              <a:bodyPr wrap="none">
                <a:spAutoFit/>
              </a:bodyPr>
              <a:lstStyle/>
              <a:p>
                <a:pPr lvl="0" fontAlgn="base">
                  <a:spcBef>
                    <a:spcPct val="0"/>
                  </a:spcBef>
                  <a:spcAft>
                    <a:spcPct val="0"/>
                  </a:spcAft>
                </a:pPr>
                <a:r>
                  <a:rPr lang="en-US" sz="1050" b="1">
                    <a:solidFill>
                      <a:srgbClr val="FFFFFF"/>
                    </a:solidFill>
                    <a:latin typeface="Arial" panose="020B0604020202020204" pitchFamily="34" charset="0"/>
                    <a:ea typeface="Segoe UI" pitchFamily="34" charset="0"/>
                    <a:cs typeface="Arial" panose="020B0604020202020204" pitchFamily="34" charset="0"/>
                  </a:rPr>
                  <a:t>2.0</a:t>
                </a:r>
                <a:endParaRPr lang="en-US" sz="1050" b="1" dirty="0">
                  <a:solidFill>
                    <a:srgbClr val="FFFFFF"/>
                  </a:solidFill>
                  <a:latin typeface="Arial" panose="020B0604020202020204" pitchFamily="34" charset="0"/>
                  <a:ea typeface="Segoe UI" pitchFamily="34" charset="0"/>
                  <a:cs typeface="Arial" panose="020B0604020202020204" pitchFamily="34" charset="0"/>
                </a:endParaRPr>
              </a:p>
            </p:txBody>
          </p:sp>
        </p:grpSp>
      </p:grpSp>
      <p:cxnSp>
        <p:nvCxnSpPr>
          <p:cNvPr id="100" name="Elbow Connector 61"/>
          <p:cNvCxnSpPr/>
          <p:nvPr/>
        </p:nvCxnSpPr>
        <p:spPr>
          <a:xfrm rot="16200000" flipH="1">
            <a:off x="6453979" y="4203740"/>
            <a:ext cx="1618373" cy="1108190"/>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9" name="Группа 118"/>
          <p:cNvGrpSpPr/>
          <p:nvPr/>
        </p:nvGrpSpPr>
        <p:grpSpPr>
          <a:xfrm>
            <a:off x="3283297" y="1253837"/>
            <a:ext cx="1039582" cy="1001525"/>
            <a:chOff x="514860" y="2617072"/>
            <a:chExt cx="1039582" cy="1001525"/>
          </a:xfrm>
        </p:grpSpPr>
        <p:pic>
          <p:nvPicPr>
            <p:cNvPr id="120" name="Рисунок 119"/>
            <p:cNvPicPr>
              <a:picLocks noChangeAspect="1"/>
            </p:cNvPicPr>
            <p:nvPr/>
          </p:nvPicPr>
          <p:blipFill rotWithShape="1">
            <a:blip r:embed="rId2" cstate="print">
              <a:extLst>
                <a:ext uri="{28A0092B-C50C-407E-A947-70E740481C1C}">
                  <a14:useLocalDpi xmlns:a14="http://schemas.microsoft.com/office/drawing/2010/main" val="0"/>
                </a:ext>
              </a:extLst>
            </a:blip>
            <a:srcRect l="2971" t="16799" r="45024" b="46451"/>
            <a:stretch/>
          </p:blipFill>
          <p:spPr>
            <a:xfrm>
              <a:off x="555288" y="2617072"/>
              <a:ext cx="999154" cy="1001525"/>
            </a:xfrm>
            <a:prstGeom prst="rect">
              <a:avLst/>
            </a:prstGeom>
          </p:spPr>
        </p:pic>
        <p:grpSp>
          <p:nvGrpSpPr>
            <p:cNvPr id="121" name="Группа 120"/>
            <p:cNvGrpSpPr/>
            <p:nvPr/>
          </p:nvGrpSpPr>
          <p:grpSpPr>
            <a:xfrm>
              <a:off x="514860" y="2626932"/>
              <a:ext cx="1006479" cy="883660"/>
              <a:chOff x="514860" y="2626932"/>
              <a:chExt cx="1006479" cy="883660"/>
            </a:xfrm>
          </p:grpSpPr>
          <p:grpSp>
            <p:nvGrpSpPr>
              <p:cNvPr id="122" name="Group 35"/>
              <p:cNvGrpSpPr/>
              <p:nvPr/>
            </p:nvGrpSpPr>
            <p:grpSpPr>
              <a:xfrm>
                <a:off x="514860" y="2710131"/>
                <a:ext cx="995785" cy="800461"/>
                <a:chOff x="5655450" y="1207263"/>
                <a:chExt cx="1184776" cy="933453"/>
              </a:xfrm>
            </p:grpSpPr>
            <p:pic>
              <p:nvPicPr>
                <p:cNvPr id="12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450" y="1539334"/>
                  <a:ext cx="380364" cy="60138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997" y="1207263"/>
                  <a:ext cx="521229" cy="491613"/>
                </a:xfrm>
                <a:prstGeom prst="rect">
                  <a:avLst/>
                </a:prstGeom>
              </p:spPr>
            </p:pic>
          </p:grpSp>
          <p:pic>
            <p:nvPicPr>
              <p:cNvPr id="123"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0909" y="2626932"/>
                <a:ext cx="240430" cy="336558"/>
              </a:xfrm>
              <a:prstGeom prst="rect">
                <a:avLst/>
              </a:prstGeom>
            </p:spPr>
          </p:pic>
        </p:grpSp>
      </p:grpSp>
      <p:grpSp>
        <p:nvGrpSpPr>
          <p:cNvPr id="133" name="Группа 132"/>
          <p:cNvGrpSpPr/>
          <p:nvPr/>
        </p:nvGrpSpPr>
        <p:grpSpPr>
          <a:xfrm>
            <a:off x="1320990" y="4422588"/>
            <a:ext cx="1039582" cy="1108879"/>
            <a:chOff x="751328" y="4956837"/>
            <a:chExt cx="1039582" cy="1108879"/>
          </a:xfrm>
        </p:grpSpPr>
        <p:grpSp>
          <p:nvGrpSpPr>
            <p:cNvPr id="126" name="Группа 125"/>
            <p:cNvGrpSpPr/>
            <p:nvPr/>
          </p:nvGrpSpPr>
          <p:grpSpPr>
            <a:xfrm>
              <a:off x="751328" y="5064191"/>
              <a:ext cx="1039582" cy="1001525"/>
              <a:chOff x="514860" y="2617072"/>
              <a:chExt cx="1039582" cy="1001525"/>
            </a:xfrm>
          </p:grpSpPr>
          <p:pic>
            <p:nvPicPr>
              <p:cNvPr id="127" name="Рисунок 126"/>
              <p:cNvPicPr>
                <a:picLocks noChangeAspect="1"/>
              </p:cNvPicPr>
              <p:nvPr/>
            </p:nvPicPr>
            <p:blipFill rotWithShape="1">
              <a:blip r:embed="rId2" cstate="print">
                <a:extLst>
                  <a:ext uri="{28A0092B-C50C-407E-A947-70E740481C1C}">
                    <a14:useLocalDpi xmlns:a14="http://schemas.microsoft.com/office/drawing/2010/main" val="0"/>
                  </a:ext>
                </a:extLst>
              </a:blip>
              <a:srcRect l="2971" t="16799" r="45024" b="46451"/>
              <a:stretch/>
            </p:blipFill>
            <p:spPr>
              <a:xfrm>
                <a:off x="555288" y="2617072"/>
                <a:ext cx="999154" cy="1001525"/>
              </a:xfrm>
              <a:prstGeom prst="rect">
                <a:avLst/>
              </a:prstGeom>
            </p:spPr>
          </p:pic>
          <p:grpSp>
            <p:nvGrpSpPr>
              <p:cNvPr id="129" name="Group 35"/>
              <p:cNvGrpSpPr/>
              <p:nvPr/>
            </p:nvGrpSpPr>
            <p:grpSpPr>
              <a:xfrm>
                <a:off x="514860" y="2710131"/>
                <a:ext cx="995785" cy="800461"/>
                <a:chOff x="5655450" y="1207263"/>
                <a:chExt cx="1184776" cy="933453"/>
              </a:xfrm>
            </p:grpSpPr>
            <p:pic>
              <p:nvPicPr>
                <p:cNvPr id="13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450" y="1539334"/>
                  <a:ext cx="380364" cy="601382"/>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997" y="1207263"/>
                  <a:ext cx="521229" cy="491613"/>
                </a:xfrm>
                <a:prstGeom prst="rect">
                  <a:avLst/>
                </a:prstGeom>
              </p:spPr>
            </p:pic>
          </p:grpSp>
        </p:grpSp>
        <p:grpSp>
          <p:nvGrpSpPr>
            <p:cNvPr id="19" name="Group 19"/>
            <p:cNvGrpSpPr/>
            <p:nvPr/>
          </p:nvGrpSpPr>
          <p:grpSpPr>
            <a:xfrm>
              <a:off x="1501870" y="4956837"/>
              <a:ext cx="275238" cy="528682"/>
              <a:chOff x="5455973" y="2359240"/>
              <a:chExt cx="1280054" cy="2139519"/>
            </a:xfrm>
          </p:grpSpPr>
          <p:pic>
            <p:nvPicPr>
              <p:cNvPr id="20"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5973" y="2359240"/>
                <a:ext cx="1280054" cy="2139519"/>
              </a:xfrm>
              <a:prstGeom prst="rect">
                <a:avLst/>
              </a:prstGeom>
            </p:spPr>
          </p:pic>
          <p:pic>
            <p:nvPicPr>
              <p:cNvPr id="21"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47341" y="2972412"/>
                <a:ext cx="835640" cy="832854"/>
              </a:xfrm>
              <a:prstGeom prst="rect">
                <a:avLst/>
              </a:prstGeom>
            </p:spPr>
          </p:pic>
        </p:grpSp>
      </p:grpSp>
      <p:grpSp>
        <p:nvGrpSpPr>
          <p:cNvPr id="134" name="Группа 133"/>
          <p:cNvGrpSpPr/>
          <p:nvPr/>
        </p:nvGrpSpPr>
        <p:grpSpPr>
          <a:xfrm>
            <a:off x="4421447" y="2695850"/>
            <a:ext cx="1039582" cy="1001525"/>
            <a:chOff x="514860" y="2617072"/>
            <a:chExt cx="1039582" cy="1001525"/>
          </a:xfrm>
        </p:grpSpPr>
        <p:pic>
          <p:nvPicPr>
            <p:cNvPr id="135" name="Рисунок 134"/>
            <p:cNvPicPr>
              <a:picLocks noChangeAspect="1"/>
            </p:cNvPicPr>
            <p:nvPr/>
          </p:nvPicPr>
          <p:blipFill rotWithShape="1">
            <a:blip r:embed="rId2" cstate="print">
              <a:extLst>
                <a:ext uri="{28A0092B-C50C-407E-A947-70E740481C1C}">
                  <a14:useLocalDpi xmlns:a14="http://schemas.microsoft.com/office/drawing/2010/main" val="0"/>
                </a:ext>
              </a:extLst>
            </a:blip>
            <a:srcRect l="2971" t="16799" r="45024" b="46451"/>
            <a:stretch/>
          </p:blipFill>
          <p:spPr>
            <a:xfrm>
              <a:off x="555288" y="2617072"/>
              <a:ext cx="999154" cy="1001525"/>
            </a:xfrm>
            <a:prstGeom prst="rect">
              <a:avLst/>
            </a:prstGeom>
          </p:spPr>
        </p:pic>
        <p:grpSp>
          <p:nvGrpSpPr>
            <p:cNvPr id="137" name="Group 35"/>
            <p:cNvGrpSpPr/>
            <p:nvPr/>
          </p:nvGrpSpPr>
          <p:grpSpPr>
            <a:xfrm>
              <a:off x="514860" y="2710131"/>
              <a:ext cx="995785" cy="800461"/>
              <a:chOff x="5655450" y="1207263"/>
              <a:chExt cx="1184776" cy="933453"/>
            </a:xfrm>
          </p:grpSpPr>
          <p:pic>
            <p:nvPicPr>
              <p:cNvPr id="13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450" y="1539334"/>
                <a:ext cx="380364" cy="601382"/>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997" y="1207263"/>
                <a:ext cx="521229" cy="491613"/>
              </a:xfrm>
              <a:prstGeom prst="rect">
                <a:avLst/>
              </a:prstGeom>
            </p:spPr>
          </p:pic>
        </p:grpSp>
      </p:grpSp>
      <p:pic>
        <p:nvPicPr>
          <p:cNvPr id="32"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9607" y="2710131"/>
            <a:ext cx="427429" cy="450974"/>
          </a:xfrm>
          <a:prstGeom prst="rect">
            <a:avLst/>
          </a:prstGeom>
        </p:spPr>
      </p:pic>
      <p:pic>
        <p:nvPicPr>
          <p:cNvPr id="141" name="Picture 2" descr="File-Application_Ser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4735" y="2999473"/>
            <a:ext cx="506277" cy="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9"/>
          <p:cNvSpPr/>
          <p:nvPr/>
        </p:nvSpPr>
        <p:spPr>
          <a:xfrm flipH="1">
            <a:off x="1406711" y="3186899"/>
            <a:ext cx="566130" cy="1960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en-US" sz="1400" b="1">
              <a:solidFill>
                <a:srgbClr val="FFFFFF"/>
              </a:solidFill>
            </a:endParaRPr>
          </a:p>
        </p:txBody>
      </p:sp>
      <p:pic>
        <p:nvPicPr>
          <p:cNvPr id="149" name="Picture 2" descr="File-Application_Ser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0533" y="3284914"/>
            <a:ext cx="506277" cy="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34" descr="EndUser_CiscoWork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43604" y="1600255"/>
            <a:ext cx="702286" cy="85952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34" descr="EndUser_CiscoWork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50595" y="3131702"/>
            <a:ext cx="702286" cy="85952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34" descr="EndUser_CiscoWork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67922" y="3125156"/>
            <a:ext cx="702286" cy="859526"/>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34" descr="EndUser_CiscoWork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86809" y="5407799"/>
            <a:ext cx="702286" cy="859526"/>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34" descr="EndUser_CiscoWork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44534" y="4720192"/>
            <a:ext cx="702286" cy="859526"/>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34" descr="EndUser_CiscoWork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77119" y="5407799"/>
            <a:ext cx="702286" cy="85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82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4656" y="83662"/>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endParaRPr lang="en-US" sz="3600" dirty="0">
              <a:solidFill>
                <a:schemeClr val="bg1"/>
              </a:solidFill>
              <a:latin typeface="+mj-lt"/>
            </a:endParaRPr>
          </a:p>
        </p:txBody>
      </p:sp>
      <p:sp>
        <p:nvSpPr>
          <p:cNvPr id="5" name="Text Placeholder 2"/>
          <p:cNvSpPr txBox="1">
            <a:spLocks/>
          </p:cNvSpPr>
          <p:nvPr/>
        </p:nvSpPr>
        <p:spPr bwMode="auto">
          <a:xfrm>
            <a:off x="534862" y="1213892"/>
            <a:ext cx="8119156" cy="6883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lang="ru-RU" sz="2400" kern="0" dirty="0">
                <a:solidFill>
                  <a:srgbClr val="000000"/>
                </a:solidFill>
                <a:latin typeface="Arial" panose="020B0604020202020204" pitchFamily="34" charset="0"/>
                <a:cs typeface="Arial" panose="020B0604020202020204" pitchFamily="34" charset="0"/>
              </a:rPr>
              <a:t>Обзорные вопросы</a:t>
            </a:r>
          </a:p>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kumimoji="0" lang="ru-RU"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Рекомендации</a:t>
            </a:r>
          </a:p>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lang="ru-RU" sz="2400" kern="0" dirty="0">
                <a:solidFill>
                  <a:srgbClr val="000000"/>
                </a:solidFill>
                <a:latin typeface="Arial" panose="020B0604020202020204" pitchFamily="34" charset="0"/>
                <a:cs typeface="Arial" panose="020B0604020202020204" pitchFamily="34" charset="0"/>
              </a:rPr>
              <a:t>Общие советы по устранению неисправностей</a:t>
            </a:r>
            <a:r>
              <a:rPr kumimoji="0" lang="en-CA"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ru-RU"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Инструментарий</a:t>
            </a:r>
            <a:endParaRPr kumimoji="0" lang="en-CA"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57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706" y="63608"/>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Компоненты групповой политики</a:t>
            </a:r>
          </a:p>
        </p:txBody>
      </p:sp>
      <p:pic>
        <p:nvPicPr>
          <p:cNvPr id="1026" name="Picture 2" descr="http://www.oszone.net/figs/u/72715/100128075716/gpedit-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5" y="2659220"/>
            <a:ext cx="5282416" cy="4064932"/>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5"/>
          <p:cNvSpPr>
            <a:spLocks noChangeArrowheads="1"/>
          </p:cNvSpPr>
          <p:nvPr/>
        </p:nvSpPr>
        <p:spPr bwMode="auto">
          <a:xfrm>
            <a:off x="341706" y="984532"/>
            <a:ext cx="5812604" cy="1674688"/>
          </a:xfrm>
          <a:prstGeom prst="roundRect">
            <a:avLst>
              <a:gd name="adj" fmla="val 5634"/>
            </a:avLst>
          </a:prstGeom>
          <a:noFill/>
          <a:ln w="9525" algn="ctr">
            <a:noFill/>
            <a:round/>
            <a:headEnd/>
            <a:tailEnd/>
          </a:ln>
          <a:effectLst/>
        </p:spPr>
        <p:txBody>
          <a:bodyPr anchor="t" anchorCtr="0"/>
          <a:lstStyle/>
          <a:p>
            <a:pPr algn="ctr">
              <a:lnSpc>
                <a:spcPct val="90000"/>
              </a:lnSpc>
              <a:spcAft>
                <a:spcPts val="1200"/>
              </a:spcAft>
              <a:defRPr/>
            </a:pPr>
            <a:r>
              <a:rPr lang="ru-RU" sz="2000" b="1" dirty="0">
                <a:solidFill>
                  <a:srgbClr val="C00000"/>
                </a:solidFill>
                <a:latin typeface="Arial" panose="020B0604020202020204" pitchFamily="34" charset="0"/>
                <a:ea typeface="Segoe UI" pitchFamily="34" charset="0"/>
                <a:cs typeface="Arial" panose="020B0604020202020204" pitchFamily="34" charset="0"/>
              </a:rPr>
              <a:t>Настройки групповых политик</a:t>
            </a:r>
            <a:endParaRPr lang="en-US" sz="2000" b="1" dirty="0">
              <a:solidFill>
                <a:srgbClr val="C00000"/>
              </a:solidFill>
              <a:latin typeface="Arial" panose="020B0604020202020204" pitchFamily="34" charset="0"/>
              <a:ea typeface="Segoe UI" pitchFamily="34" charset="0"/>
              <a:cs typeface="Arial" panose="020B0604020202020204" pitchFamily="34" charset="0"/>
            </a:endParaRPr>
          </a:p>
          <a:p>
            <a:pPr marL="342900" indent="-342900">
              <a:spcBef>
                <a:spcPts val="600"/>
              </a:spcBef>
              <a:buClr>
                <a:srgbClr val="0070C0"/>
              </a:buClr>
              <a:buFont typeface="Wingdings" panose="05000000000000000000" pitchFamily="2" charset="2"/>
              <a:buChar char="v"/>
              <a:defRPr/>
            </a:pPr>
            <a:r>
              <a:rPr lang="ru-RU" sz="1600" dirty="0">
                <a:latin typeface="Arial" panose="020B0604020202020204" pitchFamily="34" charset="0"/>
                <a:cs typeface="Arial" panose="020B0604020202020204" pitchFamily="34" charset="0"/>
              </a:rPr>
              <a:t>Задают какое-либо конкретное изменение конфигурации</a:t>
            </a:r>
            <a:endParaRPr lang="en-US" sz="1600" dirty="0">
              <a:latin typeface="Arial" panose="020B0604020202020204" pitchFamily="34" charset="0"/>
              <a:cs typeface="Arial" panose="020B0604020202020204" pitchFamily="34" charset="0"/>
            </a:endParaRPr>
          </a:p>
          <a:p>
            <a:pPr marL="342900" indent="-342900">
              <a:spcBef>
                <a:spcPts val="600"/>
              </a:spcBef>
              <a:buClr>
                <a:srgbClr val="0070C0"/>
              </a:buClr>
              <a:buFont typeface="Wingdings" panose="05000000000000000000" pitchFamily="2" charset="2"/>
              <a:buChar char="v"/>
              <a:defRPr/>
            </a:pPr>
            <a:r>
              <a:rPr lang="ru-RU" sz="1600" dirty="0">
                <a:latin typeface="Arial" panose="020B0604020202020204" pitchFamily="34" charset="0"/>
                <a:cs typeface="Arial" panose="020B0604020202020204" pitchFamily="34" charset="0"/>
              </a:rPr>
              <a:t>Могут быть применены к пользователю или к компьютеру</a:t>
            </a:r>
            <a:endParaRPr lang="en-US" sz="1600" b="0" dirty="0">
              <a:latin typeface="Arial" panose="020B0604020202020204" pitchFamily="34" charset="0"/>
              <a:ea typeface="Segoe UI" pitchFamily="34" charset="0"/>
              <a:cs typeface="Arial" panose="020B0604020202020204" pitchFamily="34" charset="0"/>
            </a:endParaRPr>
          </a:p>
        </p:txBody>
      </p:sp>
      <p:sp>
        <p:nvSpPr>
          <p:cNvPr id="21" name="AutoShape 5"/>
          <p:cNvSpPr>
            <a:spLocks noChangeArrowheads="1"/>
          </p:cNvSpPr>
          <p:nvPr/>
        </p:nvSpPr>
        <p:spPr bwMode="auto">
          <a:xfrm>
            <a:off x="6278982" y="1051627"/>
            <a:ext cx="5355090" cy="1674688"/>
          </a:xfrm>
          <a:prstGeom prst="roundRect">
            <a:avLst>
              <a:gd name="adj" fmla="val 5634"/>
            </a:avLst>
          </a:prstGeom>
          <a:noFill/>
          <a:ln w="9525" algn="ctr">
            <a:noFill/>
            <a:round/>
            <a:headEnd/>
            <a:tailEnd/>
          </a:ln>
          <a:effectLst/>
        </p:spPr>
        <p:txBody>
          <a:bodyPr anchor="t" anchorCtr="0"/>
          <a:lstStyle/>
          <a:p>
            <a:pPr lvl="0" algn="ctr" fontAlgn="base">
              <a:lnSpc>
                <a:spcPct val="90000"/>
              </a:lnSpc>
              <a:spcBef>
                <a:spcPct val="0"/>
              </a:spcBef>
              <a:spcAft>
                <a:spcPts val="1200"/>
              </a:spcAft>
              <a:defRPr/>
            </a:pPr>
            <a:r>
              <a:rPr lang="ru-RU" sz="2000" b="1" dirty="0">
                <a:solidFill>
                  <a:srgbClr val="C00000"/>
                </a:solidFill>
                <a:latin typeface="Arial" panose="020B0604020202020204" pitchFamily="34" charset="0"/>
                <a:ea typeface="Segoe UI" pitchFamily="34" charset="0"/>
                <a:cs typeface="Arial" panose="020B0604020202020204" pitchFamily="34" charset="0"/>
              </a:rPr>
              <a:t>Объекты групповых политик</a:t>
            </a:r>
            <a:r>
              <a:rPr lang="en-US" sz="2000" b="1" dirty="0">
                <a:solidFill>
                  <a:srgbClr val="C00000"/>
                </a:solidFill>
                <a:latin typeface="Arial" panose="020B0604020202020204" pitchFamily="34" charset="0"/>
                <a:ea typeface="Segoe UI" pitchFamily="34" charset="0"/>
                <a:cs typeface="Arial" panose="020B0604020202020204" pitchFamily="34" charset="0"/>
              </a:rPr>
              <a:t>:</a:t>
            </a:r>
          </a:p>
          <a:p>
            <a:pPr marL="342900" lvl="0" indent="-342900" fontAlgn="base">
              <a:spcBef>
                <a:spcPts val="600"/>
              </a:spcBef>
              <a:spcAft>
                <a:spcPct val="0"/>
              </a:spcAft>
              <a:buClr>
                <a:srgbClr val="0070C0"/>
              </a:buClr>
              <a:buFont typeface="Wingdings" panose="05000000000000000000" pitchFamily="2" charset="2"/>
              <a:buChar char="v"/>
              <a:defRPr/>
            </a:pPr>
            <a:r>
              <a:rPr lang="ru-RU" sz="1600" dirty="0">
                <a:solidFill>
                  <a:srgbClr val="000000"/>
                </a:solidFill>
                <a:latin typeface="Arial" panose="020B0604020202020204" pitchFamily="34" charset="0"/>
                <a:ea typeface="Segoe UI" pitchFamily="34" charset="0"/>
                <a:cs typeface="Arial" panose="020B0604020202020204" pitchFamily="34" charset="0"/>
              </a:rPr>
              <a:t>Являются наборами параметров групповой политики</a:t>
            </a:r>
          </a:p>
          <a:p>
            <a:pPr marL="342900" lvl="0" indent="-342900" fontAlgn="base">
              <a:spcBef>
                <a:spcPts val="600"/>
              </a:spcBef>
              <a:spcAft>
                <a:spcPct val="0"/>
              </a:spcAft>
              <a:buClr>
                <a:srgbClr val="0070C0"/>
              </a:buClr>
              <a:buFont typeface="Wingdings" panose="05000000000000000000" pitchFamily="2" charset="2"/>
              <a:buChar char="v"/>
              <a:defRPr/>
            </a:pPr>
            <a:r>
              <a:rPr lang="ru-RU" sz="1600" dirty="0">
                <a:solidFill>
                  <a:srgbClr val="000000"/>
                </a:solidFill>
                <a:latin typeface="Arial" panose="020B0604020202020204" pitchFamily="34" charset="0"/>
                <a:ea typeface="Segoe UI" pitchFamily="34" charset="0"/>
                <a:cs typeface="Arial" panose="020B0604020202020204" pitchFamily="34" charset="0"/>
              </a:rPr>
              <a:t>Могут быть применена к пользователю, компьютеру, или к обоим</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pic>
        <p:nvPicPr>
          <p:cNvPr id="1028" name="Picture 4" descr="&amp;Kcy;&amp;acy;&amp;rcy;&amp;tcy;&amp;icy;&amp;ncy;&amp;kcy;&amp;icy; &amp;pcy;&amp;ocy; &amp;zcy;&amp;acy;&amp;pcy;&amp;rcy;&amp;ocy;&amp;scy;&amp;ucy; &amp;kcy;&amp;ocy;&amp;ncy;&amp;fcy;&amp;icy;&amp;gcy;&amp;ucy;&amp;rcy;&amp;acy;&amp;tscy;&amp;icy;&amp;yacy; &amp;pcy;&amp;ocy;&amp;lcy;&amp;softcy;&amp;zcy;&amp;ocy;&amp;vcy;&amp;acy;&amp;tcy;&amp;iecy;&amp;lcy;&amp;yacy;  &amp;pcy;&amp;ocy;&amp;lcy;&amp;icy;&amp;tcy;&amp;icy;&amp;kcy;&amp;icy; server 2012"/>
          <p:cNvPicPr>
            <a:picLocks noChangeAspect="1" noChangeArrowheads="1"/>
          </p:cNvPicPr>
          <p:nvPr/>
        </p:nvPicPr>
        <p:blipFill rotWithShape="1">
          <a:blip r:embed="rId4">
            <a:extLst>
              <a:ext uri="{28A0092B-C50C-407E-A947-70E740481C1C}">
                <a14:useLocalDpi xmlns:a14="http://schemas.microsoft.com/office/drawing/2010/main" val="0"/>
              </a:ext>
            </a:extLst>
          </a:blip>
          <a:srcRect l="1878" t="15238" r="56143" b="33237"/>
          <a:stretch/>
        </p:blipFill>
        <p:spPr bwMode="auto">
          <a:xfrm>
            <a:off x="6930028" y="3104766"/>
            <a:ext cx="3610298" cy="375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1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744"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Компоненты групповых политик</a:t>
            </a:r>
          </a:p>
        </p:txBody>
      </p:sp>
      <p:sp>
        <p:nvSpPr>
          <p:cNvPr id="43" name="Title 1"/>
          <p:cNvSpPr txBox="1">
            <a:spLocks/>
          </p:cNvSpPr>
          <p:nvPr/>
        </p:nvSpPr>
        <p:spPr>
          <a:xfrm>
            <a:off x="6572684" y="1198319"/>
            <a:ext cx="4492487" cy="534572"/>
          </a:xfrm>
          <a:prstGeom prst="rect">
            <a:avLst/>
          </a:prstGeom>
          <a:noFill/>
          <a:ln>
            <a:noFill/>
          </a:ln>
          <a:effectLst/>
        </p:spPr>
        <p:txBody>
          <a:bodyPr/>
          <a:lstStyle>
            <a:lvl1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mj-lt"/>
                <a:ea typeface="+mj-ea"/>
                <a:cs typeface="+mj-cs"/>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a:lstStyle>
          <a:p>
            <a:pPr lvl="0" algn="ctr">
              <a:lnSpc>
                <a:spcPct val="100000"/>
              </a:lnSpc>
              <a:buClrTx/>
            </a:pPr>
            <a:r>
              <a:rPr lang="ru-RU" sz="2000" b="1" dirty="0">
                <a:solidFill>
                  <a:srgbClr val="C00000"/>
                </a:solidFill>
                <a:latin typeface="Arial" panose="020B0604020202020204" pitchFamily="34" charset="0"/>
                <a:ea typeface="Segoe UI" pitchFamily="34" charset="0"/>
                <a:cs typeface="Arial" panose="020B0604020202020204" pitchFamily="34" charset="0"/>
              </a:rPr>
              <a:t>Компоненты групповой политики</a:t>
            </a:r>
            <a:endParaRPr lang="en-US" sz="2000" b="1" dirty="0">
              <a:solidFill>
                <a:srgbClr val="C00000"/>
              </a:solidFill>
              <a:latin typeface="Arial" panose="020B0604020202020204" pitchFamily="34" charset="0"/>
              <a:ea typeface="Segoe UI" pitchFamily="34" charset="0"/>
              <a:cs typeface="Arial" panose="020B0604020202020204" pitchFamily="34" charset="0"/>
            </a:endParaRPr>
          </a:p>
        </p:txBody>
      </p:sp>
      <p:sp>
        <p:nvSpPr>
          <p:cNvPr id="44" name="Freeform 13"/>
          <p:cNvSpPr>
            <a:spLocks/>
          </p:cNvSpPr>
          <p:nvPr/>
        </p:nvSpPr>
        <p:spPr bwMode="auto">
          <a:xfrm>
            <a:off x="5849703" y="2128976"/>
            <a:ext cx="5106988" cy="2895600"/>
          </a:xfrm>
          <a:custGeom>
            <a:avLst/>
            <a:gdLst>
              <a:gd name="T0" fmla="*/ 2147483647 w 3217"/>
              <a:gd name="T1" fmla="*/ 0 h 1824"/>
              <a:gd name="T2" fmla="*/ 0 w 3217"/>
              <a:gd name="T3" fmla="*/ 0 h 1824"/>
              <a:gd name="T4" fmla="*/ 0 w 3217"/>
              <a:gd name="T5" fmla="*/ 2147483647 h 1824"/>
              <a:gd name="T6" fmla="*/ 2147483647 w 3217"/>
              <a:gd name="T7" fmla="*/ 2147483647 h 1824"/>
              <a:gd name="T8" fmla="*/ 2147483647 w 3217"/>
              <a:gd name="T9" fmla="*/ 2147483647 h 1824"/>
              <a:gd name="T10" fmla="*/ 2147483647 w 3217"/>
              <a:gd name="T11" fmla="*/ 2147483647 h 1824"/>
              <a:gd name="T12" fmla="*/ 2147483647 w 3217"/>
              <a:gd name="T13" fmla="*/ 2147483647 h 1824"/>
              <a:gd name="T14" fmla="*/ 2147483647 w 3217"/>
              <a:gd name="T15" fmla="*/ 2147483647 h 1824"/>
              <a:gd name="T16" fmla="*/ 2147483647 w 3217"/>
              <a:gd name="T17" fmla="*/ 0 h 1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7"/>
              <a:gd name="T28" fmla="*/ 0 h 1824"/>
              <a:gd name="T29" fmla="*/ 3217 w 3217"/>
              <a:gd name="T30" fmla="*/ 1824 h 18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7" h="1824">
                <a:moveTo>
                  <a:pt x="3217" y="0"/>
                </a:moveTo>
                <a:lnTo>
                  <a:pt x="0" y="0"/>
                </a:lnTo>
                <a:lnTo>
                  <a:pt x="0" y="1824"/>
                </a:lnTo>
                <a:lnTo>
                  <a:pt x="3217" y="1824"/>
                </a:lnTo>
                <a:lnTo>
                  <a:pt x="3217" y="1440"/>
                </a:lnTo>
                <a:lnTo>
                  <a:pt x="2472" y="1440"/>
                </a:lnTo>
                <a:lnTo>
                  <a:pt x="2472" y="336"/>
                </a:lnTo>
                <a:lnTo>
                  <a:pt x="3217" y="336"/>
                </a:lnTo>
                <a:lnTo>
                  <a:pt x="3217" y="0"/>
                </a:lnTo>
                <a:close/>
              </a:path>
            </a:pathLst>
          </a:custGeom>
          <a:noFill/>
          <a:ln w="9525">
            <a:noFill/>
            <a:round/>
            <a:headEnd/>
            <a:tailEnd/>
          </a:ln>
          <a:effectLst/>
        </p:spPr>
        <p:txBody>
          <a:bodyPr/>
          <a:lstStyle/>
          <a:p>
            <a:pPr lvl="0" fontAlgn="base">
              <a:spcBef>
                <a:spcPct val="0"/>
              </a:spcBef>
              <a:spcAft>
                <a:spcPct val="0"/>
              </a:spcAft>
            </a:pPr>
            <a:endParaRPr lang="en-US" sz="2000" b="1">
              <a:solidFill>
                <a:srgbClr val="000000"/>
              </a:solidFill>
              <a:latin typeface="Segoe UI" pitchFamily="34" charset="0"/>
              <a:ea typeface="Segoe UI" pitchFamily="34" charset="0"/>
              <a:cs typeface="Segoe UI" pitchFamily="34" charset="0"/>
            </a:endParaRPr>
          </a:p>
        </p:txBody>
      </p:sp>
      <p:sp>
        <p:nvSpPr>
          <p:cNvPr id="45" name="AutoShape 19"/>
          <p:cNvSpPr>
            <a:spLocks noChangeArrowheads="1"/>
          </p:cNvSpPr>
          <p:nvPr/>
        </p:nvSpPr>
        <p:spPr bwMode="auto">
          <a:xfrm>
            <a:off x="8232584" y="1811626"/>
            <a:ext cx="3849763" cy="4049437"/>
          </a:xfrm>
          <a:prstGeom prst="roundRect">
            <a:avLst>
              <a:gd name="adj" fmla="val 4167"/>
            </a:avLst>
          </a:prstGeom>
          <a:noFill/>
          <a:ln w="9525" algn="ctr">
            <a:noFill/>
            <a:round/>
            <a:headEnd/>
            <a:tailEnd/>
          </a:ln>
          <a:effectLst/>
        </p:spPr>
        <p:txBody>
          <a:bodyPr/>
          <a:lstStyle/>
          <a:p>
            <a:pPr lvl="0" fontAlgn="base">
              <a:spcBef>
                <a:spcPct val="0"/>
              </a:spcBef>
              <a:spcAft>
                <a:spcPct val="0"/>
              </a:spcAft>
              <a:defRPr/>
            </a:pPr>
            <a:r>
              <a:rPr lang="en-US" sz="2000" b="1" dirty="0">
                <a:solidFill>
                  <a:srgbClr val="000000"/>
                </a:solidFill>
                <a:latin typeface="Arial" panose="020B0604020202020204" pitchFamily="34" charset="0"/>
                <a:ea typeface="Segoe UI" pitchFamily="34" charset="0"/>
                <a:cs typeface="Arial" panose="020B0604020202020204" pitchFamily="34" charset="0"/>
              </a:rPr>
              <a:t>GPO</a:t>
            </a:r>
          </a:p>
          <a:p>
            <a:pPr marL="342900" lvl="0" indent="-342900" fontAlgn="base">
              <a:spcBef>
                <a:spcPct val="0"/>
              </a:spcBef>
              <a:spcAft>
                <a:spcPct val="0"/>
              </a:spcAft>
              <a:buClr>
                <a:srgbClr val="0070C0"/>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Содержит параметры групповой политики</a:t>
            </a:r>
          </a:p>
          <a:p>
            <a:pPr marL="342900" lvl="0" indent="-342900" fontAlgn="base">
              <a:spcBef>
                <a:spcPct val="0"/>
              </a:spcBef>
              <a:spcAft>
                <a:spcPct val="0"/>
              </a:spcAft>
              <a:buClr>
                <a:srgbClr val="0070C0"/>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Хранит содержание в двух местах</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lvl="0" fontAlgn="base">
              <a:spcBef>
                <a:spcPct val="0"/>
              </a:spcBef>
              <a:spcAft>
                <a:spcPct val="0"/>
              </a:spcAft>
              <a:defRPr/>
            </a:pPr>
            <a:endParaRPr lang="en-US" sz="1600" b="1" dirty="0">
              <a:solidFill>
                <a:srgbClr val="000000"/>
              </a:solidFill>
              <a:latin typeface="Arial" panose="020B0604020202020204" pitchFamily="34" charset="0"/>
              <a:ea typeface="Segoe UI" pitchFamily="34" charset="0"/>
              <a:cs typeface="Arial" panose="020B0604020202020204" pitchFamily="34" charset="0"/>
            </a:endParaRPr>
          </a:p>
          <a:p>
            <a:pPr lvl="0" fontAlgn="base">
              <a:spcBef>
                <a:spcPts val="600"/>
              </a:spcBef>
              <a:spcAft>
                <a:spcPct val="0"/>
              </a:spcAft>
            </a:pPr>
            <a:r>
              <a:rPr lang="en-US" sz="2000" b="1" dirty="0">
                <a:solidFill>
                  <a:srgbClr val="000000"/>
                </a:solidFill>
                <a:latin typeface="Arial" panose="020B0604020202020204" pitchFamily="34" charset="0"/>
                <a:ea typeface="Segoe UI" pitchFamily="34" charset="0"/>
                <a:cs typeface="Arial" panose="020B0604020202020204" pitchFamily="34" charset="0"/>
              </a:rPr>
              <a:t>Group Policy Container</a:t>
            </a:r>
          </a:p>
          <a:p>
            <a:pPr marL="342900" lvl="0" indent="-342900" fontAlgn="base">
              <a:spcBef>
                <a:spcPct val="0"/>
              </a:spcBef>
              <a:spcAft>
                <a:spcPct val="0"/>
              </a:spcAft>
              <a:buClr>
                <a:srgbClr val="0070C0"/>
              </a:buClr>
              <a:buFont typeface="Wingdings" panose="05000000000000000000" pitchFamily="2" charset="2"/>
              <a:buChar char="Ø"/>
            </a:pPr>
            <a:r>
              <a:rPr lang="ru-RU" sz="1600" dirty="0">
                <a:solidFill>
                  <a:srgbClr val="000000"/>
                </a:solidFill>
                <a:latin typeface="Arial" panose="020B0604020202020204" pitchFamily="34" charset="0"/>
                <a:ea typeface="Segoe UI" pitchFamily="34" charset="0"/>
                <a:cs typeface="Arial" panose="020B0604020202020204" pitchFamily="34" charset="0"/>
              </a:rPr>
              <a:t>Хранится в </a:t>
            </a:r>
            <a:r>
              <a:rPr lang="en-US" sz="1600" dirty="0">
                <a:solidFill>
                  <a:srgbClr val="000000"/>
                </a:solidFill>
                <a:latin typeface="Arial" panose="020B0604020202020204" pitchFamily="34" charset="0"/>
                <a:ea typeface="Segoe UI" pitchFamily="34" charset="0"/>
                <a:cs typeface="Arial" panose="020B0604020202020204" pitchFamily="34" charset="0"/>
              </a:rPr>
              <a:t>AD DS</a:t>
            </a:r>
          </a:p>
          <a:p>
            <a:pPr marL="342900" lvl="0" indent="-342900" fontAlgn="base">
              <a:spcBef>
                <a:spcPct val="0"/>
              </a:spcBef>
              <a:spcAft>
                <a:spcPct val="0"/>
              </a:spcAft>
              <a:buClr>
                <a:srgbClr val="0070C0"/>
              </a:buClr>
              <a:buFont typeface="Wingdings" panose="05000000000000000000" pitchFamily="2" charset="2"/>
              <a:buChar char="Ø"/>
            </a:pPr>
            <a:r>
              <a:rPr lang="ru-RU" sz="1600" dirty="0">
                <a:solidFill>
                  <a:srgbClr val="000000"/>
                </a:solidFill>
                <a:latin typeface="Arial" panose="020B0604020202020204" pitchFamily="34" charset="0"/>
                <a:ea typeface="Segoe UI" pitchFamily="34" charset="0"/>
                <a:cs typeface="Arial" panose="020B0604020202020204" pitchFamily="34" charset="0"/>
              </a:rPr>
              <a:t>Предоставляет информацию о версии</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lvl="0" fontAlgn="base">
              <a:spcBef>
                <a:spcPct val="0"/>
              </a:spcBef>
              <a:spcAft>
                <a:spcPct val="0"/>
              </a:spcAft>
              <a:defRPr/>
            </a:pPr>
            <a:endParaRPr lang="en-US" sz="2000" b="1" dirty="0">
              <a:solidFill>
                <a:srgbClr val="000000"/>
              </a:solidFill>
              <a:latin typeface="Arial" panose="020B0604020202020204" pitchFamily="34" charset="0"/>
              <a:ea typeface="Segoe UI" pitchFamily="34" charset="0"/>
              <a:cs typeface="Arial" panose="020B0604020202020204" pitchFamily="34" charset="0"/>
            </a:endParaRPr>
          </a:p>
          <a:p>
            <a:pPr lvl="0" fontAlgn="base">
              <a:spcBef>
                <a:spcPts val="600"/>
              </a:spcBef>
              <a:spcAft>
                <a:spcPct val="0"/>
              </a:spcAft>
              <a:defRPr/>
            </a:pPr>
            <a:r>
              <a:rPr lang="en-US" sz="2000" b="1" dirty="0">
                <a:solidFill>
                  <a:srgbClr val="000000"/>
                </a:solidFill>
                <a:latin typeface="Arial" panose="020B0604020202020204" pitchFamily="34" charset="0"/>
                <a:ea typeface="Segoe UI" pitchFamily="34" charset="0"/>
                <a:cs typeface="Arial" panose="020B0604020202020204" pitchFamily="34" charset="0"/>
              </a:rPr>
              <a:t>Group Policy Template</a:t>
            </a:r>
          </a:p>
          <a:p>
            <a:pPr marL="342900" lvl="0" indent="-342900" fontAlgn="base">
              <a:spcBef>
                <a:spcPct val="0"/>
              </a:spcBef>
              <a:spcAft>
                <a:spcPct val="0"/>
              </a:spcAft>
              <a:buClr>
                <a:srgbClr val="0070C0"/>
              </a:buClr>
              <a:buFont typeface="Wingdings" panose="05000000000000000000" pitchFamily="2" charset="2"/>
              <a:buChar char="Ø"/>
            </a:pPr>
            <a:r>
              <a:rPr lang="ru-RU" sz="1600" dirty="0">
                <a:solidFill>
                  <a:srgbClr val="000000"/>
                </a:solidFill>
                <a:latin typeface="Arial" panose="020B0604020202020204" pitchFamily="34" charset="0"/>
                <a:ea typeface="Segoe UI" pitchFamily="34" charset="0"/>
                <a:cs typeface="Arial" panose="020B0604020202020204" pitchFamily="34" charset="0"/>
              </a:rPr>
              <a:t>Хранится в общей папке SYSVOL</a:t>
            </a:r>
          </a:p>
          <a:p>
            <a:pPr marL="342900" lvl="0" indent="-342900" fontAlgn="base">
              <a:spcBef>
                <a:spcPct val="0"/>
              </a:spcBef>
              <a:spcAft>
                <a:spcPct val="0"/>
              </a:spcAft>
              <a:buClr>
                <a:srgbClr val="0070C0"/>
              </a:buClr>
              <a:buFont typeface="Wingdings" panose="05000000000000000000" pitchFamily="2" charset="2"/>
              <a:buChar char="Ø"/>
            </a:pPr>
            <a:r>
              <a:rPr lang="ru-RU" sz="1600" dirty="0">
                <a:solidFill>
                  <a:srgbClr val="000000"/>
                </a:solidFill>
                <a:latin typeface="Arial" panose="020B0604020202020204" pitchFamily="34" charset="0"/>
                <a:ea typeface="Segoe UI" pitchFamily="34" charset="0"/>
                <a:cs typeface="Arial" panose="020B0604020202020204" pitchFamily="34" charset="0"/>
              </a:rPr>
              <a:t>Предоставляет параметры групповой политики</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3" name="Группа 2"/>
          <p:cNvGrpSpPr/>
          <p:nvPr/>
        </p:nvGrpSpPr>
        <p:grpSpPr>
          <a:xfrm>
            <a:off x="6113022" y="1871426"/>
            <a:ext cx="1796559" cy="1128464"/>
            <a:chOff x="-2102239" y="3904091"/>
            <a:chExt cx="1796559" cy="1128464"/>
          </a:xfrm>
        </p:grpSpPr>
        <p:sp>
          <p:nvSpPr>
            <p:cNvPr id="2" name="Куб 1"/>
            <p:cNvSpPr/>
            <p:nvPr/>
          </p:nvSpPr>
          <p:spPr>
            <a:xfrm>
              <a:off x="-2102239" y="3904091"/>
              <a:ext cx="1796559" cy="1128464"/>
            </a:xfrm>
            <a:prstGeom prst="cube">
              <a:avLst>
                <a:gd name="adj" fmla="val 11246"/>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70"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38" y="4120059"/>
              <a:ext cx="811178" cy="8111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mp;Kcy;&amp;acy;&amp;rcy;&amp;tcy;&amp;icy;&amp;ncy;&amp;kcy;&amp;icy; &amp;pcy;&amp;ocy; &amp;zcy;&amp;acy;&amp;pcy;&amp;rcy;&amp;ocy;&amp;scy;&amp;ucy; pap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6317" y="4228572"/>
              <a:ext cx="594152" cy="594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Группа 3"/>
          <p:cNvGrpSpPr/>
          <p:nvPr/>
        </p:nvGrpSpPr>
        <p:grpSpPr>
          <a:xfrm>
            <a:off x="5799456" y="3211329"/>
            <a:ext cx="2256290" cy="1622810"/>
            <a:chOff x="1336411" y="4716150"/>
            <a:chExt cx="2256290" cy="1622810"/>
          </a:xfrm>
        </p:grpSpPr>
        <p:pic>
          <p:nvPicPr>
            <p:cNvPr id="75"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6411" y="4877375"/>
              <a:ext cx="722981" cy="12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amp;Kcy;&amp;acy;&amp;rcy;&amp;tcy;&amp;icy;&amp;ncy;&amp;kcy;&amp;icy; &amp;pcy;&amp;ocy; &amp;zcy;&amp;acy;&amp;pcy;&amp;rcy;&amp;ocy;&amp;scy;&amp;ucy; storage icon"/>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8621" y="5260510"/>
              <a:ext cx="1078450" cy="1078450"/>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Группа 70"/>
            <p:cNvGrpSpPr/>
            <p:nvPr/>
          </p:nvGrpSpPr>
          <p:grpSpPr>
            <a:xfrm>
              <a:off x="2247581" y="4716150"/>
              <a:ext cx="1345120" cy="867573"/>
              <a:chOff x="-2102239" y="3904091"/>
              <a:chExt cx="1796559" cy="1128464"/>
            </a:xfrm>
          </p:grpSpPr>
          <p:sp>
            <p:nvSpPr>
              <p:cNvPr id="72" name="Куб 71"/>
              <p:cNvSpPr/>
              <p:nvPr/>
            </p:nvSpPr>
            <p:spPr>
              <a:xfrm>
                <a:off x="-2102239" y="3904091"/>
                <a:ext cx="1796559" cy="1128464"/>
              </a:xfrm>
              <a:prstGeom prst="cube">
                <a:avLst>
                  <a:gd name="adj" fmla="val 11246"/>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73" name="Picture 2" descr="&amp;Kcy;&amp;acy;&amp;rcy;&amp;tcy;&amp;icy;&amp;ncy;&amp;kcy;&amp;icy; &amp;pcy;&amp;ocy; &amp;zcy;&amp;acy;&amp;pcy;&amp;rcy;&amp;ocy;&amp;scy;&amp;ucy; user group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5138" y="4120059"/>
                <a:ext cx="811178" cy="81117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amp;Kcy;&amp;acy;&amp;rcy;&amp;tcy;&amp;icy;&amp;ncy;&amp;kcy;&amp;icy; &amp;pcy;&amp;ocy; &amp;zcy;&amp;acy;&amp;pcy;&amp;rcy;&amp;ocy;&amp;scy;&amp;ucy; paper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6319" y="4028541"/>
                <a:ext cx="794186" cy="79418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 name="Группа 5"/>
          <p:cNvGrpSpPr/>
          <p:nvPr/>
        </p:nvGrpSpPr>
        <p:grpSpPr>
          <a:xfrm>
            <a:off x="5849703" y="4848190"/>
            <a:ext cx="2317667" cy="1580949"/>
            <a:chOff x="5849703" y="4848190"/>
            <a:chExt cx="2317667" cy="1580949"/>
          </a:xfrm>
        </p:grpSpPr>
        <p:grpSp>
          <p:nvGrpSpPr>
            <p:cNvPr id="77" name="Группа 76"/>
            <p:cNvGrpSpPr/>
            <p:nvPr/>
          </p:nvGrpSpPr>
          <p:grpSpPr>
            <a:xfrm>
              <a:off x="5849703" y="4848190"/>
              <a:ext cx="2317667" cy="1444897"/>
              <a:chOff x="1275034" y="4716150"/>
              <a:chExt cx="2317667" cy="1444897"/>
            </a:xfrm>
          </p:grpSpPr>
          <p:pic>
            <p:nvPicPr>
              <p:cNvPr id="78"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5034" y="4915926"/>
                <a:ext cx="722981" cy="12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 name="Группа 79"/>
              <p:cNvGrpSpPr/>
              <p:nvPr/>
            </p:nvGrpSpPr>
            <p:grpSpPr>
              <a:xfrm>
                <a:off x="2247581" y="4716150"/>
                <a:ext cx="1345120" cy="867573"/>
                <a:chOff x="-2102239" y="3904091"/>
                <a:chExt cx="1796559" cy="1128464"/>
              </a:xfrm>
            </p:grpSpPr>
            <p:sp>
              <p:nvSpPr>
                <p:cNvPr id="81" name="Куб 80"/>
                <p:cNvSpPr/>
                <p:nvPr/>
              </p:nvSpPr>
              <p:spPr>
                <a:xfrm>
                  <a:off x="-2102239" y="3904091"/>
                  <a:ext cx="1796559" cy="1128464"/>
                </a:xfrm>
                <a:prstGeom prst="cube">
                  <a:avLst>
                    <a:gd name="adj" fmla="val 11246"/>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82" name="Picture 2" descr="&amp;Kcy;&amp;acy;&amp;rcy;&amp;tcy;&amp;icy;&amp;ncy;&amp;kcy;&amp;icy; &amp;pcy;&amp;ocy; &amp;zcy;&amp;acy;&amp;pcy;&amp;rcy;&amp;ocy;&amp;scy;&amp;ucy; user group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5138" y="4120059"/>
                  <a:ext cx="811178" cy="81117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0" descr="&amp;Kcy;&amp;acy;&amp;rcy;&amp;tcy;&amp;icy;&amp;ncy;&amp;kcy;&amp;icy; &amp;pcy;&amp;ocy; &amp;zcy;&amp;acy;&amp;pcy;&amp;rcy;&amp;ocy;&amp;scy;&amp;ucy; paper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6318" y="4120059"/>
                  <a:ext cx="702666" cy="702665"/>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060" name="Picture 12" descr="&amp;Kcy;&amp;acy;&amp;rcy;&amp;tcy;&amp;icy;&amp;ncy;&amp;kcy;&amp;icy; &amp;pcy;&amp;ocy; &amp;zcy;&amp;acy;&amp;pcy;&amp;rcy;&amp;ocy;&amp;scy;&amp;ucy; template icon"/>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391" r="98047">
                          <a14:foregroundMark x1="16797" y1="93750" x2="17188" y2="5078"/>
                          <a14:foregroundMark x1="17188" y1="5078" x2="79297" y2="3125"/>
                          <a14:foregroundMark x1="23828" y1="9766" x2="59375" y2="79297"/>
                          <a14:foregroundMark x1="28516" y1="93750" x2="73438" y2="8203"/>
                          <a14:foregroundMark x1="26953" y1="40625" x2="23828" y2="87891"/>
                          <a14:foregroundMark x1="67578" y1="89844" x2="80859" y2="75781"/>
                          <a14:foregroundMark x1="33594" y1="50391" x2="42969" y2="68359"/>
                          <a14:backgroundMark x1="14063" y1="2344" x2="11719" y2="93750"/>
                          <a14:backgroundMark x1="26953" y1="97656" x2="65625" y2="99609"/>
                          <a14:backgroundMark x1="16016" y1="1953" x2="41797" y2="0"/>
                          <a14:backgroundMark x1="90234" y1="5078" x2="81250" y2="1172"/>
                          <a14:backgroundMark x1="82813" y1="1172" x2="37891" y2="391"/>
                        </a14:backgroundRemoval>
                      </a14:imgEffect>
                    </a14:imgLayer>
                  </a14:imgProps>
                </a:ext>
                <a:ext uri="{28A0092B-C50C-407E-A947-70E740481C1C}">
                  <a14:useLocalDpi xmlns:a14="http://schemas.microsoft.com/office/drawing/2010/main" val="0"/>
                </a:ext>
              </a:extLst>
            </a:blip>
            <a:srcRect/>
            <a:stretch>
              <a:fillRect/>
            </a:stretch>
          </p:blipFill>
          <p:spPr bwMode="auto">
            <a:xfrm>
              <a:off x="6355520" y="5429039"/>
              <a:ext cx="864048" cy="86404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17188" y="5936692"/>
              <a:ext cx="500093" cy="492447"/>
            </a:xfrm>
            <a:prstGeom prst="rect">
              <a:avLst/>
            </a:prstGeom>
          </p:spPr>
        </p:pic>
      </p:grpSp>
      <p:sp>
        <p:nvSpPr>
          <p:cNvPr id="7" name="Прямоугольник 6"/>
          <p:cNvSpPr/>
          <p:nvPr/>
        </p:nvSpPr>
        <p:spPr>
          <a:xfrm>
            <a:off x="393557" y="3755689"/>
            <a:ext cx="5322403" cy="2959785"/>
          </a:xfrm>
          <a:prstGeom prst="rect">
            <a:avLst/>
          </a:prstGeom>
        </p:spPr>
        <p:txBody>
          <a:bodyPr wrap="square">
            <a:spAutoFit/>
          </a:bodyPr>
          <a:lstStyle/>
          <a:p>
            <a:pPr algn="ctr">
              <a:spcAft>
                <a:spcPts val="1000"/>
              </a:spcAft>
            </a:pPr>
            <a:r>
              <a:rPr lang="ru-RU" b="1" dirty="0">
                <a:solidFill>
                  <a:srgbClr val="C00000"/>
                </a:solidFill>
                <a:latin typeface="Arial" panose="020B0604020202020204" pitchFamily="34" charset="0"/>
                <a:cs typeface="Arial" panose="020B0604020202020204" pitchFamily="34" charset="0"/>
              </a:rPr>
              <a:t>Параметры групповой политики:</a:t>
            </a:r>
            <a:endParaRPr lang="en-US" sz="14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q"/>
            </a:pPr>
            <a:r>
              <a:rPr lang="ru-RU" sz="1400" dirty="0">
                <a:latin typeface="Arial" panose="020B0604020202020204" pitchFamily="34" charset="0"/>
                <a:cs typeface="Arial" panose="020B0604020202020204" pitchFamily="34" charset="0"/>
              </a:rPr>
              <a:t>Позволяют настраивать, разворачивать и управлять операционной системой и настройками приложений, которые не управляются с помощью групповой политики</a:t>
            </a:r>
            <a:endParaRPr lang="en-US" sz="14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q"/>
            </a:pPr>
            <a:r>
              <a:rPr lang="ru-RU" sz="1400" dirty="0">
                <a:latin typeface="Arial" panose="020B0604020202020204" pitchFamily="34" charset="0"/>
                <a:cs typeface="Arial" panose="020B0604020202020204" pitchFamily="34" charset="0"/>
              </a:rPr>
              <a:t>Применяются один раз при запуске или входе в систему, при необходимости обновляются с интервалом</a:t>
            </a:r>
          </a:p>
          <a:p>
            <a:pPr marL="285750" indent="-285750">
              <a:spcAft>
                <a:spcPts val="600"/>
              </a:spcAft>
              <a:buFont typeface="Wingdings" panose="05000000000000000000" pitchFamily="2" charset="2"/>
              <a:buChar char="q"/>
            </a:pPr>
            <a:r>
              <a:rPr lang="ru-RU" sz="1400" dirty="0">
                <a:latin typeface="Arial" panose="020B0604020202020204" pitchFamily="34" charset="0"/>
                <a:cs typeface="Arial" panose="020B0604020202020204" pitchFamily="34" charset="0"/>
              </a:rPr>
              <a:t>не удаляются, когда объект групповой политики больше не применяется</a:t>
            </a:r>
          </a:p>
          <a:p>
            <a:pPr marL="285750" indent="-285750">
              <a:spcAft>
                <a:spcPts val="600"/>
              </a:spcAft>
              <a:buFont typeface="Wingdings" panose="05000000000000000000" pitchFamily="2" charset="2"/>
              <a:buChar char="q"/>
            </a:pPr>
            <a:r>
              <a:rPr lang="ru-RU" sz="1400" dirty="0">
                <a:latin typeface="Arial" panose="020B0604020202020204" pitchFamily="34" charset="0"/>
                <a:cs typeface="Arial" panose="020B0604020202020204" pitchFamily="34" charset="0"/>
              </a:rPr>
              <a:t>Не отключают настройки интерфейса</a:t>
            </a:r>
          </a:p>
          <a:p>
            <a:pPr marL="285750" indent="-285750">
              <a:spcAft>
                <a:spcPts val="600"/>
              </a:spcAft>
              <a:buFont typeface="Wingdings" panose="05000000000000000000" pitchFamily="2" charset="2"/>
              <a:buChar char="q"/>
            </a:pPr>
            <a:r>
              <a:rPr lang="ru-RU" sz="1400" dirty="0">
                <a:latin typeface="Arial" panose="020B0604020202020204" pitchFamily="34" charset="0"/>
                <a:cs typeface="Arial" panose="020B0604020202020204" pitchFamily="34" charset="0"/>
              </a:rPr>
              <a:t>Не могут использоваться в локальных групповых политиках</a:t>
            </a:r>
          </a:p>
        </p:txBody>
      </p:sp>
      <p:sp>
        <p:nvSpPr>
          <p:cNvPr id="8" name="Овал 7"/>
          <p:cNvSpPr/>
          <p:nvPr/>
        </p:nvSpPr>
        <p:spPr>
          <a:xfrm>
            <a:off x="2212467" y="1531496"/>
            <a:ext cx="1352243" cy="7290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pic>
        <p:nvPicPr>
          <p:cNvPr id="85"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5450" y="1157879"/>
            <a:ext cx="461223" cy="7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1602" y="1291209"/>
            <a:ext cx="461223" cy="7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Овал 86"/>
          <p:cNvSpPr/>
          <p:nvPr/>
        </p:nvSpPr>
        <p:spPr>
          <a:xfrm>
            <a:off x="3864057" y="2225027"/>
            <a:ext cx="1750875" cy="11402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88" name="Овал 87"/>
          <p:cNvSpPr/>
          <p:nvPr/>
        </p:nvSpPr>
        <p:spPr>
          <a:xfrm>
            <a:off x="653960" y="2424503"/>
            <a:ext cx="1750875" cy="11402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pic>
        <p:nvPicPr>
          <p:cNvPr id="90"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49" y="2504165"/>
            <a:ext cx="873107" cy="87310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182" y="2190227"/>
            <a:ext cx="873107" cy="87310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amp;Kcy;&amp;acy;&amp;rcy;&amp;tcy;&amp;icy;&amp;ncy;&amp;kcy;&amp;icy; &amp;pcy;&amp;ocy; &amp;zcy;&amp;acy;&amp;pcy;&amp;rcy;&amp;ocy;&amp;scy;&amp;ucy; user gro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055" y="2712622"/>
            <a:ext cx="873107" cy="87310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9286" y="2037278"/>
            <a:ext cx="363551" cy="62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7586" y="2135070"/>
            <a:ext cx="363551" cy="62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0261" y="2261491"/>
            <a:ext cx="363551" cy="62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Рисунок 95"/>
          <p:cNvPicPr>
            <a:picLocks noChangeAspect="1"/>
          </p:cNvPicPr>
          <p:nvPr/>
        </p:nvPicPr>
        <p:blipFill rotWithShape="1">
          <a:blip r:embed="rId13" cstate="print">
            <a:extLst>
              <a:ext uri="{28A0092B-C50C-407E-A947-70E740481C1C}">
                <a14:useLocalDpi xmlns:a14="http://schemas.microsoft.com/office/drawing/2010/main" val="0"/>
              </a:ext>
            </a:extLst>
          </a:blip>
          <a:srcRect l="2971" t="16799" r="45024" b="46451"/>
          <a:stretch/>
        </p:blipFill>
        <p:spPr>
          <a:xfrm>
            <a:off x="3984338" y="2283889"/>
            <a:ext cx="638636" cy="640151"/>
          </a:xfrm>
          <a:prstGeom prst="rect">
            <a:avLst/>
          </a:prstGeom>
        </p:spPr>
      </p:pic>
      <p:pic>
        <p:nvPicPr>
          <p:cNvPr id="98" name="Рисунок 97"/>
          <p:cNvPicPr>
            <a:picLocks noChangeAspect="1"/>
          </p:cNvPicPr>
          <p:nvPr/>
        </p:nvPicPr>
        <p:blipFill rotWithShape="1">
          <a:blip r:embed="rId13" cstate="print">
            <a:extLst>
              <a:ext uri="{28A0092B-C50C-407E-A947-70E740481C1C}">
                <a14:useLocalDpi xmlns:a14="http://schemas.microsoft.com/office/drawing/2010/main" val="0"/>
              </a:ext>
            </a:extLst>
          </a:blip>
          <a:srcRect l="2971" t="16799" r="45024" b="46451"/>
          <a:stretch/>
        </p:blipFill>
        <p:spPr>
          <a:xfrm>
            <a:off x="4396800" y="2492788"/>
            <a:ext cx="638636" cy="640151"/>
          </a:xfrm>
          <a:prstGeom prst="rect">
            <a:avLst/>
          </a:prstGeom>
        </p:spPr>
      </p:pic>
      <p:pic>
        <p:nvPicPr>
          <p:cNvPr id="99" name="Рисунок 98"/>
          <p:cNvPicPr>
            <a:picLocks noChangeAspect="1"/>
          </p:cNvPicPr>
          <p:nvPr/>
        </p:nvPicPr>
        <p:blipFill rotWithShape="1">
          <a:blip r:embed="rId13" cstate="print">
            <a:extLst>
              <a:ext uri="{28A0092B-C50C-407E-A947-70E740481C1C}">
                <a14:useLocalDpi xmlns:a14="http://schemas.microsoft.com/office/drawing/2010/main" val="0"/>
              </a:ext>
            </a:extLst>
          </a:blip>
          <a:srcRect l="2971" t="16799" r="45024" b="46451"/>
          <a:stretch/>
        </p:blipFill>
        <p:spPr>
          <a:xfrm>
            <a:off x="4866053" y="2698191"/>
            <a:ext cx="638636" cy="640151"/>
          </a:xfrm>
          <a:prstGeom prst="rect">
            <a:avLst/>
          </a:prstGeom>
        </p:spPr>
      </p:pic>
      <p:pic>
        <p:nvPicPr>
          <p:cNvPr id="100" name="Рисунок 99"/>
          <p:cNvPicPr>
            <a:picLocks noChangeAspect="1"/>
          </p:cNvPicPr>
          <p:nvPr/>
        </p:nvPicPr>
        <p:blipFill rotWithShape="1">
          <a:blip r:embed="rId13" cstate="print">
            <a:extLst>
              <a:ext uri="{28A0092B-C50C-407E-A947-70E740481C1C}">
                <a14:useLocalDpi xmlns:a14="http://schemas.microsoft.com/office/drawing/2010/main" val="0"/>
              </a:ext>
            </a:extLst>
          </a:blip>
          <a:srcRect l="2971" t="16799" r="45024" b="46451"/>
          <a:stretch/>
        </p:blipFill>
        <p:spPr>
          <a:xfrm>
            <a:off x="4151627" y="2800999"/>
            <a:ext cx="638636" cy="640151"/>
          </a:xfrm>
          <a:prstGeom prst="rect">
            <a:avLst/>
          </a:prstGeom>
        </p:spPr>
      </p:pic>
      <p:sp>
        <p:nvSpPr>
          <p:cNvPr id="9" name="Стрелка: вправо 8"/>
          <p:cNvSpPr/>
          <p:nvPr/>
        </p:nvSpPr>
        <p:spPr>
          <a:xfrm>
            <a:off x="1454217" y="1735549"/>
            <a:ext cx="640248" cy="25126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01" name="Стрелка: вправо 100"/>
          <p:cNvSpPr/>
          <p:nvPr/>
        </p:nvSpPr>
        <p:spPr>
          <a:xfrm rot="7346469">
            <a:off x="2135629" y="2358568"/>
            <a:ext cx="596336" cy="27764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02" name="Стрелка: вправо 101"/>
          <p:cNvSpPr/>
          <p:nvPr/>
        </p:nvSpPr>
        <p:spPr>
          <a:xfrm rot="2753752">
            <a:off x="3378556" y="2204302"/>
            <a:ext cx="651739" cy="26148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2066" name="Picture 18" descr="http://icons.iconarchive.com/icons/aha-soft/free-large-boss/128/Admin-ico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4452" y="1325317"/>
            <a:ext cx="815148" cy="8151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34625" y="1121770"/>
            <a:ext cx="1473990" cy="646331"/>
          </a:xfrm>
          <a:prstGeom prst="rect">
            <a:avLst/>
          </a:prstGeom>
          <a:noFill/>
        </p:spPr>
        <p:txBody>
          <a:bodyPr wrap="square" rtlCol="0">
            <a:spAutoFit/>
          </a:bodyPr>
          <a:lstStyle/>
          <a:p>
            <a:pPr algn="ctr"/>
            <a:r>
              <a:rPr lang="ru-RU" b="1" dirty="0">
                <a:latin typeface="Arial" panose="020B0604020202020204" pitchFamily="34" charset="0"/>
                <a:cs typeface="Arial" panose="020B0604020202020204" pitchFamily="34" charset="0"/>
              </a:rPr>
              <a:t>Групповая политика</a:t>
            </a:r>
          </a:p>
        </p:txBody>
      </p:sp>
      <p:sp>
        <p:nvSpPr>
          <p:cNvPr id="105" name="TextBox 104"/>
          <p:cNvSpPr txBox="1"/>
          <p:nvPr/>
        </p:nvSpPr>
        <p:spPr>
          <a:xfrm>
            <a:off x="2090026" y="1870035"/>
            <a:ext cx="147399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AD</a:t>
            </a:r>
            <a:endParaRPr lang="ru-RU" b="1" dirty="0">
              <a:latin typeface="Arial" panose="020B0604020202020204" pitchFamily="34" charset="0"/>
              <a:cs typeface="Arial" panose="020B0604020202020204" pitchFamily="34" charset="0"/>
            </a:endParaRPr>
          </a:p>
        </p:txBody>
      </p:sp>
      <p:sp>
        <p:nvSpPr>
          <p:cNvPr id="106" name="TextBox 105"/>
          <p:cNvSpPr txBox="1"/>
          <p:nvPr/>
        </p:nvSpPr>
        <p:spPr>
          <a:xfrm>
            <a:off x="1222026" y="1234026"/>
            <a:ext cx="1287468" cy="461665"/>
          </a:xfrm>
          <a:prstGeom prst="rect">
            <a:avLst/>
          </a:prstGeom>
          <a:noFill/>
        </p:spPr>
        <p:txBody>
          <a:bodyPr wrap="square" rtlCol="0">
            <a:spAutoFit/>
          </a:bodyPr>
          <a:lstStyle/>
          <a:p>
            <a:pPr algn="ctr"/>
            <a:r>
              <a:rPr lang="ru-RU" sz="1200" b="1" dirty="0">
                <a:latin typeface="Arial" panose="020B0604020202020204" pitchFamily="34" charset="0"/>
                <a:cs typeface="Arial" panose="020B0604020202020204" pitchFamily="34" charset="0"/>
              </a:rPr>
              <a:t>Новая политика</a:t>
            </a:r>
          </a:p>
        </p:txBody>
      </p:sp>
      <p:sp>
        <p:nvSpPr>
          <p:cNvPr id="107" name="TextBox 106"/>
          <p:cNvSpPr txBox="1"/>
          <p:nvPr/>
        </p:nvSpPr>
        <p:spPr>
          <a:xfrm>
            <a:off x="72624" y="1917508"/>
            <a:ext cx="957844"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Одно действие</a:t>
            </a:r>
          </a:p>
        </p:txBody>
      </p:sp>
      <p:sp>
        <p:nvSpPr>
          <p:cNvPr id="108" name="TextBox 107"/>
          <p:cNvSpPr txBox="1"/>
          <p:nvPr/>
        </p:nvSpPr>
        <p:spPr>
          <a:xfrm>
            <a:off x="310061" y="3502264"/>
            <a:ext cx="2421015"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Множественный результат</a:t>
            </a:r>
          </a:p>
        </p:txBody>
      </p:sp>
      <p:sp>
        <p:nvSpPr>
          <p:cNvPr id="109" name="TextBox 108"/>
          <p:cNvSpPr txBox="1"/>
          <p:nvPr/>
        </p:nvSpPr>
        <p:spPr>
          <a:xfrm>
            <a:off x="3943544" y="3365115"/>
            <a:ext cx="1403992"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Множественный результат</a:t>
            </a:r>
          </a:p>
        </p:txBody>
      </p:sp>
      <p:pic>
        <p:nvPicPr>
          <p:cNvPr id="2062" name="Picture 14" descr="&amp;Kcy;&amp;acy;&amp;rcy;&amp;tcy;&amp;icy;&amp;ncy;&amp;kcy;&amp;icy; &amp;pcy;&amp;ocy; &amp;zcy;&amp;acy;&amp;pcy;&amp;rcy;&amp;ocy;&amp;scy;&amp;ucy; active directory server icon"/>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47031" y1="39815" x2="47656" y2="56481"/>
                        <a14:foregroundMark x1="40313" y1="58704" x2="51875" y2="53704"/>
                        <a14:foregroundMark x1="50625" y1="54815" x2="54688" y2="58889"/>
                      </a14:backgroundRemoval>
                    </a14:imgEffect>
                  </a14:imgLayer>
                </a14:imgProps>
              </a:ext>
              <a:ext uri="{28A0092B-C50C-407E-A947-70E740481C1C}">
                <a14:useLocalDpi xmlns:a14="http://schemas.microsoft.com/office/drawing/2010/main" val="0"/>
              </a:ext>
            </a:extLst>
          </a:blip>
          <a:srcRect/>
          <a:stretch>
            <a:fillRect/>
          </a:stretch>
        </p:blipFill>
        <p:spPr bwMode="auto">
          <a:xfrm>
            <a:off x="2143656" y="656934"/>
            <a:ext cx="1571812" cy="132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icons.iconarchive.com/icons/oxygen-icons.org/oxygen/128/Apps-internet-web-brows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737" y="288087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amp;Kcy;&amp;acy;&amp;rcy;&amp;tcy;&amp;icy;&amp;ncy;&amp;kcy;&amp;icy; &amp;pcy;&amp;ocy; &amp;zcy;&amp;acy;&amp;pcy;&amp;rcy;&amp;ocy;&amp;scy;&amp;ucy; data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1725" y="3438206"/>
            <a:ext cx="531431" cy="531431"/>
          </a:xfrm>
          <a:prstGeom prst="rect">
            <a:avLst/>
          </a:prstGeom>
          <a:noFill/>
          <a:extLst>
            <a:ext uri="{909E8E84-426E-40DD-AFC4-6F175D3DCCD1}">
              <a14:hiddenFill xmlns:a14="http://schemas.microsoft.com/office/drawing/2010/main">
                <a:solidFill>
                  <a:srgbClr val="FFFFFF"/>
                </a:solidFill>
              </a14:hiddenFill>
            </a:ext>
          </a:extLst>
        </p:spPr>
      </p:pic>
      <p:sp>
        <p:nvSpPr>
          <p:cNvPr id="32" name="Прямоугольник: скругленные противолежащие углы 31"/>
          <p:cNvSpPr/>
          <p:nvPr/>
        </p:nvSpPr>
        <p:spPr>
          <a:xfrm>
            <a:off x="333074" y="4806649"/>
            <a:ext cx="6346021" cy="1904540"/>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5" name="TextBox 4"/>
          <p:cNvSpPr txBox="1"/>
          <p:nvPr/>
        </p:nvSpPr>
        <p:spPr>
          <a:xfrm>
            <a:off x="498137" y="94689"/>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Стартовые объекты групповых политик</a:t>
            </a:r>
            <a:endParaRPr lang="en-US" sz="3600" dirty="0">
              <a:solidFill>
                <a:schemeClr val="bg1"/>
              </a:solidFill>
              <a:latin typeface="+mj-lt"/>
            </a:endParaRPr>
          </a:p>
        </p:txBody>
      </p:sp>
      <p:sp>
        <p:nvSpPr>
          <p:cNvPr id="4" name="Rounded Rectangle 812098"/>
          <p:cNvSpPr>
            <a:spLocks noChangeArrowheads="1"/>
          </p:cNvSpPr>
          <p:nvPr/>
        </p:nvSpPr>
        <p:spPr bwMode="auto">
          <a:xfrm>
            <a:off x="1482788" y="1068425"/>
            <a:ext cx="2823294" cy="489493"/>
          </a:xfrm>
          <a:prstGeom prst="roundRect">
            <a:avLst>
              <a:gd name="adj" fmla="val 4167"/>
            </a:avLst>
          </a:prstGeom>
          <a:noFill/>
          <a:ln w="9525" algn="ctr">
            <a:noFill/>
            <a:round/>
            <a:headEnd/>
            <a:tailEnd/>
          </a:ln>
        </p:spPr>
        <p:txBody>
          <a:bodyPr/>
          <a:lstStyle/>
          <a:p>
            <a:pPr lvl="0" fontAlgn="base">
              <a:lnSpc>
                <a:spcPct val="90000"/>
              </a:lnSpc>
              <a:spcBef>
                <a:spcPct val="40000"/>
              </a:spcBef>
              <a:spcAft>
                <a:spcPct val="0"/>
              </a:spcAft>
            </a:pPr>
            <a:r>
              <a:rPr lang="ru-RU" sz="2000" b="1" dirty="0">
                <a:solidFill>
                  <a:srgbClr val="C00000"/>
                </a:solidFill>
                <a:latin typeface="Arial" panose="020B0604020202020204" pitchFamily="34" charset="0"/>
                <a:ea typeface="Segoe UI" pitchFamily="34" charset="0"/>
                <a:cs typeface="Arial" panose="020B0604020202020204" pitchFamily="34" charset="0"/>
              </a:rPr>
              <a:t>Стартовые </a:t>
            </a:r>
            <a:r>
              <a:rPr lang="en-US" sz="2000" b="1" dirty="0">
                <a:solidFill>
                  <a:srgbClr val="C00000"/>
                </a:solidFill>
                <a:latin typeface="Arial" panose="020B0604020202020204" pitchFamily="34" charset="0"/>
                <a:ea typeface="Segoe UI" pitchFamily="34" charset="0"/>
                <a:cs typeface="Arial" panose="020B0604020202020204" pitchFamily="34" charset="0"/>
              </a:rPr>
              <a:t>GPO </a:t>
            </a:r>
          </a:p>
          <a:p>
            <a:pPr lvl="0" fontAlgn="base">
              <a:spcBef>
                <a:spcPct val="0"/>
              </a:spcBef>
              <a:spcAft>
                <a:spcPct val="0"/>
              </a:spcAft>
              <a:buClr>
                <a:srgbClr val="006699"/>
              </a:buClr>
              <a:buSzPct val="90000"/>
            </a:pPr>
            <a:endParaRPr lang="en-US" sz="2000" b="1" dirty="0">
              <a:solidFill>
                <a:srgbClr val="C00000"/>
              </a:solidFill>
              <a:latin typeface="Arial" panose="020B0604020202020204" pitchFamily="34" charset="0"/>
              <a:ea typeface="Segoe UI" pitchFamily="34" charset="0"/>
              <a:cs typeface="Arial" panose="020B0604020202020204" pitchFamily="34" charset="0"/>
            </a:endParaRPr>
          </a:p>
        </p:txBody>
      </p:sp>
      <p:sp>
        <p:nvSpPr>
          <p:cNvPr id="6" name="Rounded Rectangle 844804"/>
          <p:cNvSpPr>
            <a:spLocks noChangeArrowheads="1"/>
          </p:cNvSpPr>
          <p:nvPr/>
        </p:nvSpPr>
        <p:spPr bwMode="auto">
          <a:xfrm>
            <a:off x="198335" y="1243640"/>
            <a:ext cx="5550304" cy="1966954"/>
          </a:xfrm>
          <a:prstGeom prst="roundRect">
            <a:avLst>
              <a:gd name="adj" fmla="val 4167"/>
            </a:avLst>
          </a:prstGeom>
          <a:noFill/>
          <a:ln w="9525" algn="ctr">
            <a:noFill/>
            <a:round/>
            <a:headEnd/>
            <a:tailEnd/>
          </a:ln>
        </p:spPr>
        <p:txBody>
          <a:bodyPr wrap="square" anchor="ctr"/>
          <a:lstStyle/>
          <a:p>
            <a:pPr marL="285750" lvl="0" indent="-285750" eaLnBrk="0" fontAlgn="base" hangingPunct="0">
              <a:lnSpc>
                <a:spcPct val="90000"/>
              </a:lnSpc>
              <a:spcBef>
                <a:spcPct val="40000"/>
              </a:spcBef>
              <a:spcAft>
                <a:spcPct val="0"/>
              </a:spcAft>
              <a:buClr>
                <a:srgbClr val="006699"/>
              </a:buClr>
              <a:buFont typeface="Wingdings" panose="05000000000000000000" pitchFamily="2" charset="2"/>
              <a:buChar char="q"/>
            </a:pPr>
            <a:r>
              <a:rPr lang="ru-RU" sz="1600" dirty="0">
                <a:solidFill>
                  <a:srgbClr val="000000"/>
                </a:solidFill>
                <a:latin typeface="Arial" panose="020B0604020202020204" pitchFamily="34" charset="0"/>
                <a:ea typeface="Segoe UI" pitchFamily="34" charset="0"/>
                <a:cs typeface="Arial" panose="020B0604020202020204" pitchFamily="34" charset="0"/>
              </a:rPr>
              <a:t>Имеют предварительно настроенные параметры шаблона, на которых могут быть основаны новые объекты групповой политики</a:t>
            </a:r>
          </a:p>
          <a:p>
            <a:pPr marL="285750" lvl="0" indent="-285750" eaLnBrk="0" fontAlgn="base" hangingPunct="0">
              <a:lnSpc>
                <a:spcPct val="90000"/>
              </a:lnSpc>
              <a:spcBef>
                <a:spcPct val="40000"/>
              </a:spcBef>
              <a:spcAft>
                <a:spcPct val="0"/>
              </a:spcAft>
              <a:buClr>
                <a:srgbClr val="006699"/>
              </a:buClr>
              <a:buFont typeface="Wingdings" panose="05000000000000000000" pitchFamily="2" charset="2"/>
              <a:buChar char="q"/>
            </a:pPr>
            <a:r>
              <a:rPr lang="ru-RU" sz="1600" dirty="0">
                <a:solidFill>
                  <a:srgbClr val="000000"/>
                </a:solidFill>
                <a:latin typeface="Arial" panose="020B0604020202020204" pitchFamily="34" charset="0"/>
                <a:ea typeface="Segoe UI" pitchFamily="34" charset="0"/>
                <a:cs typeface="Arial" panose="020B0604020202020204" pitchFamily="34" charset="0"/>
              </a:rPr>
              <a:t>Могут быть экспортирован в файлы .</a:t>
            </a:r>
            <a:r>
              <a:rPr lang="ru-RU" sz="1600" dirty="0" err="1">
                <a:solidFill>
                  <a:srgbClr val="000000"/>
                </a:solidFill>
                <a:latin typeface="Arial" panose="020B0604020202020204" pitchFamily="34" charset="0"/>
                <a:ea typeface="Segoe UI" pitchFamily="34" charset="0"/>
                <a:cs typeface="Arial" panose="020B0604020202020204" pitchFamily="34" charset="0"/>
              </a:rPr>
              <a:t>cab</a:t>
            </a:r>
            <a:endParaRPr lang="ru-RU" sz="1600" dirty="0">
              <a:solidFill>
                <a:srgbClr val="000000"/>
              </a:solidFill>
              <a:latin typeface="Arial" panose="020B0604020202020204" pitchFamily="34" charset="0"/>
              <a:ea typeface="Segoe UI" pitchFamily="34" charset="0"/>
              <a:cs typeface="Arial" panose="020B0604020202020204" pitchFamily="34" charset="0"/>
            </a:endParaRPr>
          </a:p>
          <a:p>
            <a:pPr marL="285750" lvl="0" indent="-285750" eaLnBrk="0" fontAlgn="base" hangingPunct="0">
              <a:lnSpc>
                <a:spcPct val="90000"/>
              </a:lnSpc>
              <a:spcBef>
                <a:spcPct val="40000"/>
              </a:spcBef>
              <a:spcAft>
                <a:spcPct val="0"/>
              </a:spcAft>
              <a:buClr>
                <a:srgbClr val="006699"/>
              </a:buClr>
              <a:buFont typeface="Wingdings" panose="05000000000000000000" pitchFamily="2" charset="2"/>
              <a:buChar char="q"/>
            </a:pPr>
            <a:r>
              <a:rPr lang="ru-RU" sz="1600" dirty="0">
                <a:solidFill>
                  <a:srgbClr val="000000"/>
                </a:solidFill>
                <a:latin typeface="Arial" panose="020B0604020202020204" pitchFamily="34" charset="0"/>
                <a:ea typeface="Segoe UI" pitchFamily="34" charset="0"/>
                <a:cs typeface="Arial" panose="020B0604020202020204" pitchFamily="34" charset="0"/>
              </a:rPr>
              <a:t>Могут быть импортированы в другие области предприятия</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7" name="Group 5" descr="Illustration showing a starter GPO exporting to a cabinet (.cab) file, and then being imported into the Group Policy Management Console (GPMC)."/>
          <p:cNvGrpSpPr/>
          <p:nvPr/>
        </p:nvGrpSpPr>
        <p:grpSpPr>
          <a:xfrm>
            <a:off x="429548" y="2986682"/>
            <a:ext cx="5961318" cy="1488844"/>
            <a:chOff x="843165" y="3935784"/>
            <a:chExt cx="7902639" cy="1936773"/>
          </a:xfrm>
        </p:grpSpPr>
        <p:sp>
          <p:nvSpPr>
            <p:cNvPr id="9" name="Rectangle 7"/>
            <p:cNvSpPr/>
            <p:nvPr/>
          </p:nvSpPr>
          <p:spPr>
            <a:xfrm>
              <a:off x="3981061" y="5214325"/>
              <a:ext cx="1278101" cy="370929"/>
            </a:xfrm>
            <a:prstGeom prst="rect">
              <a:avLst/>
            </a:prstGeom>
            <a:noFill/>
            <a:ln w="9525">
              <a:noFill/>
              <a:round/>
              <a:headEnd/>
              <a:tailEnd/>
            </a:ln>
            <a:effectLst/>
          </p:spPr>
          <p:txBody>
            <a:bodyPr wrap="none" anchor="ctr"/>
            <a:lstStyle/>
            <a:p>
              <a:pPr lvl="0" algn="ctr" fontAlgn="base">
                <a:spcBef>
                  <a:spcPct val="0"/>
                </a:spcBef>
                <a:spcAft>
                  <a:spcPct val="0"/>
                </a:spcAft>
              </a:pPr>
              <a:r>
                <a:rPr lang="en-US" sz="1400" b="1">
                  <a:solidFill>
                    <a:srgbClr val="000000"/>
                  </a:solidFill>
                  <a:latin typeface="Arial" panose="020B0604020202020204" pitchFamily="34" charset="0"/>
                  <a:ea typeface="Segoe UI" pitchFamily="34" charset="0"/>
                  <a:cs typeface="Arial" panose="020B0604020202020204" pitchFamily="34" charset="0"/>
                </a:rPr>
                <a:t>.cab file</a:t>
              </a:r>
              <a:endParaRPr lang="en-GB" sz="1400" b="1"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10" name="Group 8"/>
            <p:cNvGrpSpPr/>
            <p:nvPr/>
          </p:nvGrpSpPr>
          <p:grpSpPr>
            <a:xfrm>
              <a:off x="2219582" y="3935784"/>
              <a:ext cx="1750153" cy="1530895"/>
              <a:chOff x="2305050" y="4189145"/>
              <a:chExt cx="1750153" cy="1530895"/>
            </a:xfrm>
          </p:grpSpPr>
          <p:sp>
            <p:nvSpPr>
              <p:cNvPr id="22" name="Line 6"/>
              <p:cNvSpPr>
                <a:spLocks noChangeShapeType="1"/>
              </p:cNvSpPr>
              <p:nvPr/>
            </p:nvSpPr>
            <p:spPr bwMode="auto">
              <a:xfrm>
                <a:off x="2305050" y="5295275"/>
                <a:ext cx="933450" cy="0"/>
              </a:xfrm>
              <a:prstGeom prst="line">
                <a:avLst/>
              </a:prstGeom>
              <a:noFill/>
              <a:ln w="9525">
                <a:noFill/>
                <a:round/>
                <a:headEnd/>
                <a:tailEnd type="triangle" w="med" len="med"/>
              </a:ln>
              <a:effectLst>
                <a:outerShdw dist="35921" dir="2700000" algn="ctr" rotWithShape="0">
                  <a:srgbClr val="AFAFAF"/>
                </a:outerShdw>
              </a:effectLst>
            </p:spPr>
            <p:txBody>
              <a:bodyPr lIns="182880" rIns="182880" anchor="ctr"/>
              <a:lstStyle/>
              <a:p>
                <a:pPr lvl="0" fontAlgn="base">
                  <a:spcBef>
                    <a:spcPct val="0"/>
                  </a:spcBef>
                  <a:spcAft>
                    <a:spcPct val="0"/>
                  </a:spcAft>
                  <a:defRPr/>
                </a:pPr>
                <a:endParaRPr lang="en-US" sz="1600" dirty="0">
                  <a:solidFill>
                    <a:srgbClr val="000000"/>
                  </a:solidFill>
                  <a:latin typeface="Segoe UI" pitchFamily="34" charset="0"/>
                  <a:ea typeface="Segoe UI" pitchFamily="34" charset="0"/>
                  <a:cs typeface="Segoe UI" pitchFamily="34" charset="0"/>
                </a:endParaRPr>
              </a:p>
            </p:txBody>
          </p:sp>
          <p:sp>
            <p:nvSpPr>
              <p:cNvPr id="23" name="Right Arrow 21"/>
              <p:cNvSpPr/>
              <p:nvPr/>
            </p:nvSpPr>
            <p:spPr bwMode="auto">
              <a:xfrm>
                <a:off x="2449616" y="4189145"/>
                <a:ext cx="1605587" cy="1530895"/>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sz="1400">
                  <a:solidFill>
                    <a:srgbClr val="000000"/>
                  </a:solidFill>
                  <a:latin typeface="Arial" panose="020B0604020202020204" pitchFamily="34" charset="0"/>
                  <a:ea typeface="Segoe UI" pitchFamily="34" charset="0"/>
                  <a:cs typeface="Arial" panose="020B0604020202020204" pitchFamily="34" charset="0"/>
                </a:endParaRPr>
              </a:p>
            </p:txBody>
          </p:sp>
          <p:sp>
            <p:nvSpPr>
              <p:cNvPr id="24" name="AutoShape 18"/>
              <p:cNvSpPr>
                <a:spLocks noChangeArrowheads="1"/>
              </p:cNvSpPr>
              <p:nvPr/>
            </p:nvSpPr>
            <p:spPr bwMode="auto">
              <a:xfrm>
                <a:off x="2441676" y="4608857"/>
                <a:ext cx="1315391" cy="700089"/>
              </a:xfrm>
              <a:prstGeom prst="roundRect">
                <a:avLst>
                  <a:gd name="adj" fmla="val 10921"/>
                </a:avLst>
              </a:prstGeom>
              <a:noFill/>
              <a:ln w="9525">
                <a:noFill/>
                <a:round/>
                <a:headEnd/>
                <a:tailEnd/>
              </a:ln>
              <a:effectLst/>
            </p:spPr>
            <p:txBody>
              <a:bodyPr wrap="none" anchor="ctr"/>
              <a:lstStyle/>
              <a:p>
                <a:pPr lvl="0" algn="ctr" fontAlgn="base">
                  <a:spcBef>
                    <a:spcPct val="0"/>
                  </a:spcBef>
                  <a:spcAft>
                    <a:spcPct val="0"/>
                  </a:spcAft>
                  <a:defRPr/>
                </a:pPr>
                <a:r>
                  <a:rPr lang="ru-RU" sz="1200" b="1" dirty="0">
                    <a:solidFill>
                      <a:srgbClr val="000000"/>
                    </a:solidFill>
                    <a:latin typeface="Arial" panose="020B0604020202020204" pitchFamily="34" charset="0"/>
                    <a:ea typeface="Segoe UI" pitchFamily="34" charset="0"/>
                    <a:cs typeface="Arial" panose="020B0604020202020204" pitchFamily="34" charset="0"/>
                  </a:rPr>
                  <a:t>Экспорт в </a:t>
                </a:r>
              </a:p>
              <a:p>
                <a:pPr lvl="0" algn="ctr" fontAlgn="base">
                  <a:spcBef>
                    <a:spcPct val="0"/>
                  </a:spcBef>
                  <a:spcAft>
                    <a:spcPct val="0"/>
                  </a:spcAft>
                  <a:defRPr/>
                </a:pPr>
                <a:r>
                  <a:rPr lang="ru-RU" sz="1200" b="1" dirty="0">
                    <a:solidFill>
                      <a:srgbClr val="000000"/>
                    </a:solidFill>
                    <a:latin typeface="Arial" panose="020B0604020202020204" pitchFamily="34" charset="0"/>
                    <a:ea typeface="Segoe UI" pitchFamily="34" charset="0"/>
                    <a:cs typeface="Arial" panose="020B0604020202020204" pitchFamily="34" charset="0"/>
                  </a:rPr>
                  <a:t>Файл </a:t>
                </a:r>
                <a:r>
                  <a:rPr lang="en-US" sz="1200" b="1" dirty="0">
                    <a:solidFill>
                      <a:srgbClr val="000000"/>
                    </a:solidFill>
                    <a:latin typeface="Arial" panose="020B0604020202020204" pitchFamily="34" charset="0"/>
                    <a:ea typeface="Segoe UI" pitchFamily="34" charset="0"/>
                    <a:cs typeface="Arial" panose="020B0604020202020204" pitchFamily="34" charset="0"/>
                  </a:rPr>
                  <a:t>.cab</a:t>
                </a:r>
              </a:p>
            </p:txBody>
          </p:sp>
        </p:grpSp>
        <p:grpSp>
          <p:nvGrpSpPr>
            <p:cNvPr id="11" name="Group 9"/>
            <p:cNvGrpSpPr/>
            <p:nvPr/>
          </p:nvGrpSpPr>
          <p:grpSpPr>
            <a:xfrm>
              <a:off x="5210236" y="3974903"/>
              <a:ext cx="1846820" cy="1530895"/>
              <a:chOff x="6507695" y="4975443"/>
              <a:chExt cx="1846820" cy="1530895"/>
            </a:xfrm>
          </p:grpSpPr>
          <p:sp>
            <p:nvSpPr>
              <p:cNvPr id="20" name="Right Arrow 18"/>
              <p:cNvSpPr/>
              <p:nvPr/>
            </p:nvSpPr>
            <p:spPr bwMode="auto">
              <a:xfrm>
                <a:off x="6625357" y="4975443"/>
                <a:ext cx="1605587" cy="1530895"/>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sz="1400">
                  <a:solidFill>
                    <a:srgbClr val="000000"/>
                  </a:solidFill>
                  <a:latin typeface="Arial" panose="020B0604020202020204" pitchFamily="34" charset="0"/>
                  <a:ea typeface="Segoe UI" pitchFamily="34" charset="0"/>
                  <a:cs typeface="Arial" panose="020B0604020202020204" pitchFamily="34" charset="0"/>
                </a:endParaRPr>
              </a:p>
            </p:txBody>
          </p:sp>
          <p:sp>
            <p:nvSpPr>
              <p:cNvPr id="21" name="AutoShape 18"/>
              <p:cNvSpPr>
                <a:spLocks noChangeArrowheads="1"/>
              </p:cNvSpPr>
              <p:nvPr/>
            </p:nvSpPr>
            <p:spPr bwMode="auto">
              <a:xfrm>
                <a:off x="6507695" y="5393842"/>
                <a:ext cx="1846820" cy="700089"/>
              </a:xfrm>
              <a:prstGeom prst="roundRect">
                <a:avLst>
                  <a:gd name="adj" fmla="val 10921"/>
                </a:avLst>
              </a:prstGeom>
              <a:noFill/>
              <a:ln w="9525">
                <a:noFill/>
                <a:round/>
                <a:headEnd/>
                <a:tailEnd/>
              </a:ln>
              <a:effectLst/>
            </p:spPr>
            <p:txBody>
              <a:bodyPr wrap="none" anchor="ctr"/>
              <a:lstStyle/>
              <a:p>
                <a:pPr lvl="0" algn="ctr" fontAlgn="base">
                  <a:spcBef>
                    <a:spcPct val="0"/>
                  </a:spcBef>
                  <a:spcAft>
                    <a:spcPct val="0"/>
                  </a:spcAft>
                  <a:defRPr/>
                </a:pPr>
                <a:r>
                  <a:rPr lang="ru-RU" sz="1200" b="1" dirty="0">
                    <a:solidFill>
                      <a:srgbClr val="000000"/>
                    </a:solidFill>
                    <a:latin typeface="Arial" panose="020B0604020202020204" pitchFamily="34" charset="0"/>
                    <a:ea typeface="Segoe UI" pitchFamily="34" charset="0"/>
                    <a:cs typeface="Arial" panose="020B0604020202020204" pitchFamily="34" charset="0"/>
                  </a:rPr>
                  <a:t>Импорт в</a:t>
                </a:r>
                <a:br>
                  <a:rPr lang="en-US" sz="1200" b="1" dirty="0">
                    <a:solidFill>
                      <a:srgbClr val="000000"/>
                    </a:solidFill>
                    <a:latin typeface="Arial" panose="020B0604020202020204" pitchFamily="34" charset="0"/>
                    <a:ea typeface="Segoe UI" pitchFamily="34" charset="0"/>
                    <a:cs typeface="Arial" panose="020B0604020202020204" pitchFamily="34" charset="0"/>
                  </a:rPr>
                </a:br>
                <a:r>
                  <a:rPr lang="en-US" sz="1200" b="1" dirty="0">
                    <a:solidFill>
                      <a:srgbClr val="000000"/>
                    </a:solidFill>
                    <a:latin typeface="Arial" panose="020B0604020202020204" pitchFamily="34" charset="0"/>
                    <a:ea typeface="Segoe UI" pitchFamily="34" charset="0"/>
                    <a:cs typeface="Arial" panose="020B0604020202020204" pitchFamily="34" charset="0"/>
                  </a:rPr>
                  <a:t>GPMC</a:t>
                </a:r>
              </a:p>
            </p:txBody>
          </p:sp>
        </p:grpSp>
        <p:sp>
          <p:nvSpPr>
            <p:cNvPr id="13" name="Rectangle 11"/>
            <p:cNvSpPr/>
            <p:nvPr/>
          </p:nvSpPr>
          <p:spPr>
            <a:xfrm>
              <a:off x="843165" y="5214256"/>
              <a:ext cx="790845" cy="658301"/>
            </a:xfrm>
            <a:prstGeom prst="rect">
              <a:avLst/>
            </a:prstGeom>
            <a:noFill/>
            <a:ln w="9525">
              <a:noFill/>
              <a:round/>
              <a:headEnd/>
              <a:tailEnd/>
            </a:ln>
            <a:effectLst/>
          </p:spPr>
          <p:txBody>
            <a:bodyPr wrap="none" anchor="ctr"/>
            <a:lstStyle/>
            <a:p>
              <a:pPr lvl="0" algn="ctr" fontAlgn="base">
                <a:spcBef>
                  <a:spcPct val="0"/>
                </a:spcBef>
                <a:spcAft>
                  <a:spcPct val="0"/>
                </a:spcAft>
              </a:pPr>
              <a:r>
                <a:rPr lang="ru-RU" sz="1400" b="1" dirty="0">
                  <a:solidFill>
                    <a:srgbClr val="000000"/>
                  </a:solidFill>
                  <a:latin typeface="Arial" panose="020B0604020202020204" pitchFamily="34" charset="0"/>
                  <a:ea typeface="Segoe UI" pitchFamily="34" charset="0"/>
                  <a:cs typeface="Arial" panose="020B0604020202020204" pitchFamily="34" charset="0"/>
                </a:rPr>
                <a:t>Стартовый</a:t>
              </a:r>
            </a:p>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 GPO</a:t>
              </a:r>
              <a:endParaRPr lang="en-GB" sz="14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4" name="Rectangle 12"/>
            <p:cNvSpPr/>
            <p:nvPr/>
          </p:nvSpPr>
          <p:spPr>
            <a:xfrm>
              <a:off x="7467703" y="5384144"/>
              <a:ext cx="1278101" cy="370929"/>
            </a:xfrm>
            <a:prstGeom prst="rect">
              <a:avLst/>
            </a:prstGeom>
            <a:noFill/>
            <a:ln w="9525">
              <a:noFill/>
              <a:round/>
              <a:headEnd/>
              <a:tailEnd/>
            </a:ln>
            <a:effectLst/>
          </p:spPr>
          <p:txBody>
            <a:bodyPr wrap="none" anchor="ctr"/>
            <a:lstStyle/>
            <a:p>
              <a:pPr lvl="0" algn="ctr" fontAlgn="base">
                <a:spcBef>
                  <a:spcPct val="0"/>
                </a:spcBef>
                <a:spcAft>
                  <a:spcPct val="0"/>
                </a:spcAft>
              </a:pPr>
              <a:r>
                <a:rPr lang="ru-RU" sz="1400" b="1" dirty="0">
                  <a:solidFill>
                    <a:srgbClr val="000000"/>
                  </a:solidFill>
                  <a:latin typeface="Arial" panose="020B0604020202020204" pitchFamily="34" charset="0"/>
                  <a:ea typeface="Segoe UI" pitchFamily="34" charset="0"/>
                  <a:cs typeface="Arial" panose="020B0604020202020204" pitchFamily="34" charset="0"/>
                </a:rPr>
                <a:t>Импорт в</a:t>
              </a:r>
              <a:br>
                <a:rPr lang="en-US" sz="1400" b="1" dirty="0">
                  <a:solidFill>
                    <a:srgbClr val="000000"/>
                  </a:solidFill>
                  <a:latin typeface="Arial" panose="020B0604020202020204" pitchFamily="34" charset="0"/>
                  <a:ea typeface="Segoe UI" pitchFamily="34" charset="0"/>
                  <a:cs typeface="Arial" panose="020B0604020202020204" pitchFamily="34" charset="0"/>
                </a:rPr>
              </a:br>
              <a:r>
                <a:rPr lang="en-US" sz="1400" b="1" dirty="0">
                  <a:solidFill>
                    <a:srgbClr val="000000"/>
                  </a:solidFill>
                  <a:latin typeface="Arial" panose="020B0604020202020204" pitchFamily="34" charset="0"/>
                  <a:ea typeface="Segoe UI" pitchFamily="34" charset="0"/>
                  <a:cs typeface="Arial" panose="020B0604020202020204" pitchFamily="34" charset="0"/>
                </a:rPr>
                <a:t>GPMC</a:t>
              </a:r>
              <a:endParaRPr lang="en-GB" sz="1400" b="1" dirty="0">
                <a:solidFill>
                  <a:srgbClr val="000000"/>
                </a:solidFill>
                <a:latin typeface="Arial" panose="020B0604020202020204" pitchFamily="34" charset="0"/>
                <a:ea typeface="Segoe UI" pitchFamily="34" charset="0"/>
                <a:cs typeface="Arial" panose="020B0604020202020204" pitchFamily="34" charset="0"/>
              </a:endParaRPr>
            </a:p>
          </p:txBody>
        </p:sp>
      </p:grpSp>
      <p:sp>
        <p:nvSpPr>
          <p:cNvPr id="25" name="Title 1"/>
          <p:cNvSpPr txBox="1">
            <a:spLocks/>
          </p:cNvSpPr>
          <p:nvPr/>
        </p:nvSpPr>
        <p:spPr>
          <a:xfrm>
            <a:off x="7033092" y="1164216"/>
            <a:ext cx="4696790"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solidFill>
                  <a:srgbClr val="C00000"/>
                </a:solidFill>
                <a:latin typeface="Arial" panose="020B0604020202020204" pitchFamily="34" charset="0"/>
                <a:cs typeface="Arial" panose="020B0604020202020204" pitchFamily="34" charset="0"/>
              </a:rPr>
              <a:t>Делегирование управления </a:t>
            </a:r>
            <a:r>
              <a:rPr lang="en-CA" sz="2000" b="1" dirty="0">
                <a:solidFill>
                  <a:srgbClr val="C00000"/>
                </a:solidFill>
                <a:latin typeface="Arial" panose="020B0604020202020204" pitchFamily="34" charset="0"/>
                <a:cs typeface="Arial" panose="020B0604020202020204" pitchFamily="34" charset="0"/>
              </a:rPr>
              <a:t>GPOs</a:t>
            </a:r>
          </a:p>
        </p:txBody>
      </p:sp>
      <p:sp>
        <p:nvSpPr>
          <p:cNvPr id="26" name="Content Placeholder 2"/>
          <p:cNvSpPr txBox="1">
            <a:spLocks/>
          </p:cNvSpPr>
          <p:nvPr/>
        </p:nvSpPr>
        <p:spPr bwMode="auto">
          <a:xfrm>
            <a:off x="7073132" y="1626199"/>
            <a:ext cx="4870472" cy="61342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1" indent="0">
              <a:buNone/>
            </a:pPr>
            <a:r>
              <a:rPr lang="ru-RU" sz="1500" dirty="0">
                <a:latin typeface="Arial" panose="020B0604020202020204" pitchFamily="34" charset="0"/>
                <a:cs typeface="Arial" panose="020B0604020202020204" pitchFamily="34" charset="0"/>
              </a:rPr>
              <a:t>Следующие задачи групповой политики могут быть делегированы независимо друг от друга :</a:t>
            </a:r>
          </a:p>
          <a:p>
            <a:pPr marL="541338" lvl="1" indent="-358775">
              <a:buFont typeface="Wingdings" panose="05000000000000000000" pitchFamily="2" charset="2"/>
              <a:buChar char="v"/>
            </a:pPr>
            <a:r>
              <a:rPr lang="ru-RU" sz="1600" dirty="0">
                <a:latin typeface="Arial" panose="020B0604020202020204" pitchFamily="34" charset="0"/>
                <a:cs typeface="Arial" panose="020B0604020202020204" pitchFamily="34" charset="0"/>
              </a:rPr>
              <a:t>Создание объектов групповой политики, в том числе стартовых объектов групповой политики</a:t>
            </a:r>
          </a:p>
          <a:p>
            <a:pPr marL="541338" lvl="1" indent="-358775">
              <a:buFont typeface="Wingdings" panose="05000000000000000000" pitchFamily="2" charset="2"/>
              <a:buChar char="v"/>
            </a:pPr>
            <a:r>
              <a:rPr lang="ru-RU" sz="1600" dirty="0">
                <a:latin typeface="Arial" panose="020B0604020202020204" pitchFamily="34" charset="0"/>
                <a:cs typeface="Arial" panose="020B0604020202020204" pitchFamily="34" charset="0"/>
              </a:rPr>
              <a:t>Редактирование объектов групповой политик</a:t>
            </a:r>
          </a:p>
          <a:p>
            <a:pPr marL="541338" lvl="1" indent="-358775">
              <a:buFont typeface="Wingdings" panose="05000000000000000000" pitchFamily="2" charset="2"/>
              <a:buChar char="v"/>
            </a:pPr>
            <a:r>
              <a:rPr lang="ru-RU" sz="1600" dirty="0">
                <a:latin typeface="Arial" panose="020B0604020202020204" pitchFamily="34" charset="0"/>
                <a:cs typeface="Arial" panose="020B0604020202020204" pitchFamily="34" charset="0"/>
              </a:rPr>
              <a:t>Управление ссылками групповых политик для области, домена или подразделения</a:t>
            </a:r>
          </a:p>
          <a:p>
            <a:pPr marL="541338" lvl="1" indent="-358775">
              <a:buFont typeface="Wingdings" panose="05000000000000000000" pitchFamily="2" charset="2"/>
              <a:buChar char="v"/>
            </a:pPr>
            <a:r>
              <a:rPr lang="ru-RU" sz="1600" dirty="0">
                <a:latin typeface="Arial" panose="020B0604020202020204" pitchFamily="34" charset="0"/>
                <a:cs typeface="Arial" panose="020B0604020202020204" pitchFamily="34" charset="0"/>
              </a:rPr>
              <a:t>Выполнение анализа моделирования групповой политики в домене или OU</a:t>
            </a:r>
          </a:p>
          <a:p>
            <a:pPr marL="541338" lvl="1" indent="-358775">
              <a:buFont typeface="Wingdings" panose="05000000000000000000" pitchFamily="2" charset="2"/>
              <a:buChar char="v"/>
            </a:pPr>
            <a:r>
              <a:rPr lang="ru-RU" sz="1600" dirty="0">
                <a:latin typeface="Arial" panose="020B0604020202020204" pitchFamily="34" charset="0"/>
                <a:cs typeface="Arial" panose="020B0604020202020204" pitchFamily="34" charset="0"/>
              </a:rPr>
              <a:t>Чтение результирующих данных групповой политики в домене или OU</a:t>
            </a:r>
          </a:p>
          <a:p>
            <a:pPr marL="541338" lvl="1" indent="-358775">
              <a:buFont typeface="Wingdings" panose="05000000000000000000" pitchFamily="2" charset="2"/>
              <a:buChar char="v"/>
            </a:pPr>
            <a:r>
              <a:rPr lang="ru-RU" sz="1600" dirty="0">
                <a:latin typeface="Arial" panose="020B0604020202020204" pitchFamily="34" charset="0"/>
                <a:cs typeface="Arial" panose="020B0604020202020204" pitchFamily="34" charset="0"/>
              </a:rPr>
              <a:t>Создание WMI-фильтров в домене</a:t>
            </a:r>
            <a:endParaRPr lang="en-US" sz="1600" kern="0" dirty="0">
              <a:solidFill>
                <a:srgbClr val="000000"/>
              </a:solidFill>
              <a:latin typeface="Arial" panose="020B0604020202020204" pitchFamily="34" charset="0"/>
              <a:cs typeface="Arial" panose="020B0604020202020204" pitchFamily="34" charset="0"/>
            </a:endParaRPr>
          </a:p>
        </p:txBody>
      </p:sp>
      <p:sp>
        <p:nvSpPr>
          <p:cNvPr id="30" name="Title 1"/>
          <p:cNvSpPr txBox="1">
            <a:spLocks/>
          </p:cNvSpPr>
          <p:nvPr/>
        </p:nvSpPr>
        <p:spPr>
          <a:xfrm>
            <a:off x="500744" y="4475578"/>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a:solidFill>
                  <a:srgbClr val="C00000"/>
                </a:solidFill>
                <a:latin typeface="Arial" panose="020B0604020202020204" pitchFamily="34" charset="0"/>
                <a:cs typeface="Arial" panose="020B0604020202020204" pitchFamily="34" charset="0"/>
              </a:rPr>
              <a:t>Демонстрация</a:t>
            </a:r>
            <a:r>
              <a:rPr lang="en-CA" sz="2000" b="1" dirty="0">
                <a:solidFill>
                  <a:srgbClr val="C00000"/>
                </a:solidFill>
                <a:latin typeface="Arial" panose="020B0604020202020204" pitchFamily="34" charset="0"/>
                <a:cs typeface="Arial" panose="020B0604020202020204" pitchFamily="34" charset="0"/>
              </a:rPr>
              <a:t>: </a:t>
            </a:r>
            <a:r>
              <a:rPr lang="ru-RU" sz="2000" b="1" dirty="0">
                <a:solidFill>
                  <a:srgbClr val="C00000"/>
                </a:solidFill>
                <a:latin typeface="Arial" panose="020B0604020202020204" pitchFamily="34" charset="0"/>
                <a:cs typeface="Arial" panose="020B0604020202020204" pitchFamily="34" charset="0"/>
              </a:rPr>
              <a:t>создание и управление </a:t>
            </a:r>
            <a:r>
              <a:rPr lang="en-CA" sz="2000" b="1" dirty="0">
                <a:solidFill>
                  <a:srgbClr val="C00000"/>
                </a:solidFill>
                <a:latin typeface="Arial" panose="020B0604020202020204" pitchFamily="34" charset="0"/>
                <a:cs typeface="Arial" panose="020B0604020202020204" pitchFamily="34" charset="0"/>
              </a:rPr>
              <a:t>GPOs</a:t>
            </a:r>
          </a:p>
        </p:txBody>
      </p:sp>
      <p:sp>
        <p:nvSpPr>
          <p:cNvPr id="31" name="Content Placeholder 2"/>
          <p:cNvSpPr txBox="1">
            <a:spLocks/>
          </p:cNvSpPr>
          <p:nvPr/>
        </p:nvSpPr>
        <p:spPr>
          <a:xfrm>
            <a:off x="498137" y="4893617"/>
            <a:ext cx="6395645" cy="190299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ru-RU" sz="1500" kern="0" dirty="0">
                <a:solidFill>
                  <a:srgbClr val="000000"/>
                </a:solidFill>
                <a:latin typeface="Arial" panose="020B0604020202020204" pitchFamily="34" charset="0"/>
                <a:cs typeface="Arial" panose="020B0604020202020204" pitchFamily="34" charset="0"/>
              </a:rPr>
              <a:t>В данной демонстрации, Вы увидите как:</a:t>
            </a:r>
            <a:endParaRPr lang="en-US" sz="1500" kern="0" dirty="0">
              <a:solidFill>
                <a:srgbClr val="000000"/>
              </a:solidFill>
              <a:latin typeface="Arial" panose="020B0604020202020204" pitchFamily="34" charset="0"/>
              <a:cs typeface="Arial" panose="020B0604020202020204" pitchFamily="34" charset="0"/>
            </a:endParaRPr>
          </a:p>
          <a:p>
            <a:pPr lvl="1" indent="-276225">
              <a:buFont typeface="Wingdings" panose="05000000000000000000" pitchFamily="2" charset="2"/>
              <a:buChar char="Ø"/>
            </a:pPr>
            <a:r>
              <a:rPr lang="ru-RU" sz="1600" dirty="0"/>
              <a:t>Создавать объект групповой политики с помощью GPMC</a:t>
            </a:r>
          </a:p>
          <a:p>
            <a:pPr lvl="1" indent="-276225">
              <a:buFont typeface="Wingdings" panose="05000000000000000000" pitchFamily="2" charset="2"/>
              <a:buChar char="Ø"/>
            </a:pPr>
            <a:r>
              <a:rPr lang="ru-RU" sz="1600" dirty="0"/>
              <a:t>Редактировать объект групповой политики в окне </a:t>
            </a:r>
            <a:r>
              <a:rPr lang="en-US" sz="1600" kern="0" dirty="0">
                <a:solidFill>
                  <a:srgbClr val="000000"/>
                </a:solidFill>
                <a:latin typeface="Arial" panose="020B0604020202020204" pitchFamily="34" charset="0"/>
                <a:cs typeface="Arial" panose="020B0604020202020204" pitchFamily="34" charset="0"/>
              </a:rPr>
              <a:t>Group Policy Management Editor </a:t>
            </a:r>
            <a:endParaRPr lang="ru-RU" sz="1600" dirty="0"/>
          </a:p>
          <a:p>
            <a:pPr lvl="1" indent="-276225">
              <a:buFont typeface="Wingdings" panose="05000000000000000000" pitchFamily="2" charset="2"/>
              <a:buChar char="Ø"/>
            </a:pPr>
            <a:r>
              <a:rPr lang="ru-RU" sz="1600" dirty="0"/>
              <a:t>Использовать </a:t>
            </a:r>
            <a:r>
              <a:rPr lang="ru-RU" sz="1600" dirty="0" err="1"/>
              <a:t>Windows</a:t>
            </a:r>
            <a:r>
              <a:rPr lang="ru-RU" sz="1600" dirty="0"/>
              <a:t> </a:t>
            </a:r>
            <a:r>
              <a:rPr lang="ru-RU" sz="1600" dirty="0" err="1"/>
              <a:t>PowerShell</a:t>
            </a:r>
            <a:r>
              <a:rPr lang="ru-RU" sz="1600" dirty="0"/>
              <a:t> для создания объекта групповой политики</a:t>
            </a:r>
            <a:endParaRPr lang="en-US" sz="1500" kern="0" dirty="0">
              <a:solidFill>
                <a:srgbClr val="000000"/>
              </a:solidFill>
              <a:latin typeface="Arial" panose="020B0604020202020204" pitchFamily="34" charset="0"/>
              <a:cs typeface="Arial" panose="020B0604020202020204" pitchFamily="34" charset="0"/>
            </a:endParaRPr>
          </a:p>
        </p:txBody>
      </p:sp>
      <p:pic>
        <p:nvPicPr>
          <p:cNvPr id="3074" name="Picture 2" descr="&amp;Kcy;&amp;acy;&amp;rcy;&amp;tcy;&amp;icy;&amp;ncy;&amp;kcy;&amp;icy; &amp;pcy;&amp;ocy; &amp;zcy;&amp;acy;&amp;pcy;&amp;rcy;&amp;ocy;&amp;scy;&amp;ucy; data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504" y="3078400"/>
            <a:ext cx="891073" cy="891073"/>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Группа 34"/>
          <p:cNvGrpSpPr/>
          <p:nvPr/>
        </p:nvGrpSpPr>
        <p:grpSpPr>
          <a:xfrm>
            <a:off x="137097" y="3102878"/>
            <a:ext cx="1318775" cy="877574"/>
            <a:chOff x="-2102239" y="3904091"/>
            <a:chExt cx="1796559" cy="1128464"/>
          </a:xfrm>
        </p:grpSpPr>
        <p:sp>
          <p:nvSpPr>
            <p:cNvPr id="36" name="Куб 35"/>
            <p:cNvSpPr/>
            <p:nvPr/>
          </p:nvSpPr>
          <p:spPr>
            <a:xfrm>
              <a:off x="-2102239" y="3904091"/>
              <a:ext cx="1796559" cy="1128464"/>
            </a:xfrm>
            <a:prstGeom prst="cube">
              <a:avLst>
                <a:gd name="adj" fmla="val 11246"/>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37" name="Picture 2" descr="&amp;Kcy;&amp;acy;&amp;rcy;&amp;tcy;&amp;icy;&amp;ncy;&amp;kcy;&amp;icy; &amp;pcy;&amp;ocy; &amp;zcy;&amp;acy;&amp;pcy;&amp;rcy;&amp;ocy;&amp;scy;&amp;ucy; user group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5138" y="4120059"/>
              <a:ext cx="811178" cy="81117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amp;Kcy;&amp;acy;&amp;rcy;&amp;tcy;&amp;icy;&amp;ncy;&amp;kcy;&amp;icy; &amp;pcy;&amp;ocy; &amp;zcy;&amp;acy;&amp;pcy;&amp;rcy;&amp;ocy;&amp;scy;&amp;ucy; paper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317" y="4228572"/>
              <a:ext cx="594152" cy="5941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1804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8787" y="82873"/>
            <a:ext cx="1192771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 2. Обработка групповых политик</a:t>
            </a:r>
          </a:p>
        </p:txBody>
      </p:sp>
      <p:sp>
        <p:nvSpPr>
          <p:cNvPr id="14" name="Text Placeholder 2"/>
          <p:cNvSpPr txBox="1">
            <a:spLocks/>
          </p:cNvSpPr>
          <p:nvPr/>
        </p:nvSpPr>
        <p:spPr bwMode="auto">
          <a:xfrm>
            <a:off x="458787" y="1259754"/>
            <a:ext cx="8557991"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7188" lvl="0" indent="-357188">
              <a:buFont typeface="Wingdings" panose="05000000000000000000" pitchFamily="2" charset="2"/>
              <a:buChar char="Ø"/>
            </a:pP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GPO</a:t>
            </a:r>
            <a:r>
              <a:rPr kumimoji="0" lang="ru-RU"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-соединения</a:t>
            </a: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ru-RU" sz="2200" kern="0" dirty="0">
                <a:solidFill>
                  <a:srgbClr val="000000"/>
                </a:solidFill>
                <a:latin typeface="Arial" panose="020B0604020202020204" pitchFamily="34" charset="0"/>
                <a:cs typeface="Arial" panose="020B0604020202020204" pitchFamily="34" charset="0"/>
              </a:rPr>
              <a:t>Применение объектов групповой политики</a:t>
            </a:r>
          </a:p>
          <a:p>
            <a:pPr marL="357188" lvl="0" indent="-357188">
              <a:buFont typeface="Wingdings" panose="05000000000000000000" pitchFamily="2" charset="2"/>
              <a:buChar char="Ø"/>
            </a:pP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Group Policy Processing Order
</a:t>
            </a:r>
            <a:r>
              <a:rPr lang="ru-RU" sz="2200" kern="0" dirty="0">
                <a:solidFill>
                  <a:srgbClr val="000000"/>
                </a:solidFill>
                <a:latin typeface="Arial" panose="020B0604020202020204" pitchFamily="34" charset="0"/>
                <a:cs typeface="Arial" panose="020B0604020202020204" pitchFamily="34" charset="0"/>
              </a:rPr>
              <a:t>Что такое </a:t>
            </a:r>
            <a:r>
              <a:rPr lang="en-US" sz="2200" kern="0" dirty="0">
                <a:solidFill>
                  <a:srgbClr val="000000"/>
                </a:solidFill>
                <a:latin typeface="Arial" panose="020B0604020202020204" pitchFamily="34" charset="0"/>
                <a:cs typeface="Arial" panose="020B0604020202020204" pitchFamily="34" charset="0"/>
              </a:rPr>
              <a:t>Multiple Local </a:t>
            </a: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GPOs?
</a:t>
            </a:r>
            <a:r>
              <a:rPr lang="ru-RU" sz="2200" kern="0" dirty="0">
                <a:solidFill>
                  <a:srgbClr val="000000"/>
                </a:solidFill>
                <a:latin typeface="Arial" panose="020B0604020202020204" pitchFamily="34" charset="0"/>
                <a:cs typeface="Arial" panose="020B0604020202020204" pitchFamily="34" charset="0"/>
              </a:rPr>
              <a:t>Что такое </a:t>
            </a: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GPOs</a:t>
            </a:r>
            <a:r>
              <a:rPr kumimoji="0" lang="ru-RU"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по умолчанию</a:t>
            </a: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ru-RU"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Фильтрация </a:t>
            </a: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GPO 
</a:t>
            </a:r>
            <a:r>
              <a:rPr lang="ru-RU" sz="2200" kern="0" dirty="0">
                <a:solidFill>
                  <a:srgbClr val="000000"/>
                </a:solidFill>
                <a:latin typeface="Arial" panose="020B0604020202020204" pitchFamily="34" charset="0"/>
                <a:cs typeface="Arial" panose="020B0604020202020204" pitchFamily="34" charset="0"/>
              </a:rPr>
              <a:t>Обсуждение: определение приложений групповой политики</a:t>
            </a: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ru-RU" sz="2200" kern="0" dirty="0">
                <a:solidFill>
                  <a:srgbClr val="000000"/>
                </a:solidFill>
                <a:latin typeface="Arial" panose="020B0604020202020204" pitchFamily="34" charset="0"/>
                <a:cs typeface="Arial" panose="020B0604020202020204" pitchFamily="34" charset="0"/>
              </a:rPr>
              <a:t>Демонстрация: использование инструментов диагностики групповой политики</a:t>
            </a: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58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Прямая соединительная линия 61"/>
          <p:cNvCxnSpPr/>
          <p:nvPr/>
        </p:nvCxnSpPr>
        <p:spPr>
          <a:xfrm>
            <a:off x="4538203" y="2435049"/>
            <a:ext cx="12419" cy="1343628"/>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85" name="Прямая соединительная линия 84"/>
          <p:cNvCxnSpPr/>
          <p:nvPr/>
        </p:nvCxnSpPr>
        <p:spPr>
          <a:xfrm>
            <a:off x="3841442" y="3013445"/>
            <a:ext cx="694852" cy="793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88" name="Прямая соединительная линия 87"/>
          <p:cNvCxnSpPr/>
          <p:nvPr/>
        </p:nvCxnSpPr>
        <p:spPr>
          <a:xfrm>
            <a:off x="3844206" y="3763783"/>
            <a:ext cx="694852" cy="793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89" name="Прямая соединительная линия 88"/>
          <p:cNvCxnSpPr/>
          <p:nvPr/>
        </p:nvCxnSpPr>
        <p:spPr>
          <a:xfrm flipH="1" flipV="1">
            <a:off x="4089045" y="3621901"/>
            <a:ext cx="10415" cy="39627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92" name="Прямая соединительная линия 91"/>
          <p:cNvCxnSpPr/>
          <p:nvPr/>
        </p:nvCxnSpPr>
        <p:spPr>
          <a:xfrm flipH="1" flipV="1">
            <a:off x="4094253" y="4029082"/>
            <a:ext cx="781169" cy="851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5" name="Прямоугольник: скругленные углы 34"/>
          <p:cNvSpPr/>
          <p:nvPr/>
        </p:nvSpPr>
        <p:spPr>
          <a:xfrm>
            <a:off x="8669827" y="4290492"/>
            <a:ext cx="2454047" cy="150600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8" name="Прямоугольник: скругленные углы 27"/>
          <p:cNvSpPr/>
          <p:nvPr/>
        </p:nvSpPr>
        <p:spPr>
          <a:xfrm>
            <a:off x="8735922" y="2777689"/>
            <a:ext cx="2324342" cy="13858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grpSp>
        <p:nvGrpSpPr>
          <p:cNvPr id="24" name="Группа 23"/>
          <p:cNvGrpSpPr/>
          <p:nvPr/>
        </p:nvGrpSpPr>
        <p:grpSpPr>
          <a:xfrm>
            <a:off x="5271714" y="2824068"/>
            <a:ext cx="3267986" cy="2904629"/>
            <a:chOff x="11799736" y="3235428"/>
            <a:chExt cx="3267986" cy="2904629"/>
          </a:xfrm>
        </p:grpSpPr>
        <p:grpSp>
          <p:nvGrpSpPr>
            <p:cNvPr id="21" name="Группа 20"/>
            <p:cNvGrpSpPr/>
            <p:nvPr/>
          </p:nvGrpSpPr>
          <p:grpSpPr>
            <a:xfrm>
              <a:off x="11799736" y="3235428"/>
              <a:ext cx="3267986" cy="2904629"/>
              <a:chOff x="-2876417" y="3153246"/>
              <a:chExt cx="3025312" cy="2904629"/>
            </a:xfrm>
          </p:grpSpPr>
          <p:sp>
            <p:nvSpPr>
              <p:cNvPr id="19" name="Равнобедренный треугольник 18"/>
              <p:cNvSpPr/>
              <p:nvPr/>
            </p:nvSpPr>
            <p:spPr>
              <a:xfrm rot="10800000">
                <a:off x="-2876417" y="3153246"/>
                <a:ext cx="3025312" cy="260802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bg1"/>
                  </a:solidFill>
                </a:endParaRPr>
              </a:p>
            </p:txBody>
          </p:sp>
          <p:sp>
            <p:nvSpPr>
              <p:cNvPr id="20" name="Прямоугольник 19"/>
              <p:cNvSpPr/>
              <p:nvPr/>
            </p:nvSpPr>
            <p:spPr>
              <a:xfrm>
                <a:off x="-2735249" y="3593990"/>
                <a:ext cx="2798859" cy="111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5" name="Прямоугольник 24"/>
              <p:cNvSpPr/>
              <p:nvPr/>
            </p:nvSpPr>
            <p:spPr>
              <a:xfrm>
                <a:off x="-2755951" y="4052196"/>
                <a:ext cx="2798859" cy="111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6" name="Прямоугольник 25"/>
              <p:cNvSpPr/>
              <p:nvPr/>
            </p:nvSpPr>
            <p:spPr>
              <a:xfrm>
                <a:off x="-2755952" y="4566314"/>
                <a:ext cx="2798859" cy="111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7" name="Прямоугольник 26"/>
              <p:cNvSpPr/>
              <p:nvPr/>
            </p:nvSpPr>
            <p:spPr>
              <a:xfrm>
                <a:off x="-1942927" y="5268431"/>
                <a:ext cx="1355736" cy="789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sp>
          <p:nvSpPr>
            <p:cNvPr id="23" name="TextBox 22"/>
            <p:cNvSpPr txBox="1"/>
            <p:nvPr/>
          </p:nvSpPr>
          <p:spPr>
            <a:xfrm>
              <a:off x="12099417" y="3273372"/>
              <a:ext cx="2512612"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GPO </a:t>
              </a:r>
              <a:r>
                <a:rPr lang="ru-RU" sz="1400" dirty="0">
                  <a:solidFill>
                    <a:schemeClr val="bg1"/>
                  </a:solidFill>
                  <a:latin typeface="Arial" panose="020B0604020202020204" pitchFamily="34" charset="0"/>
                  <a:cs typeface="Arial" panose="020B0604020202020204" pitchFamily="34" charset="0"/>
                </a:rPr>
                <a:t>соединенный с </a:t>
              </a:r>
              <a:r>
                <a:rPr lang="en-US" sz="1400" dirty="0">
                  <a:solidFill>
                    <a:schemeClr val="bg1"/>
                  </a:solidFill>
                  <a:latin typeface="Arial" panose="020B0604020202020204" pitchFamily="34" charset="0"/>
                  <a:cs typeface="Arial" panose="020B0604020202020204" pitchFamily="34" charset="0"/>
                </a:rPr>
                <a:t>OU</a:t>
              </a:r>
              <a:endParaRPr lang="ru-RU" sz="14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2137041" y="3821341"/>
              <a:ext cx="2512612" cy="276999"/>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GPO </a:t>
              </a:r>
              <a:r>
                <a:rPr lang="ru-RU" sz="1200" dirty="0">
                  <a:solidFill>
                    <a:schemeClr val="bg1"/>
                  </a:solidFill>
                  <a:latin typeface="Arial" panose="020B0604020202020204" pitchFamily="34" charset="0"/>
                  <a:cs typeface="Arial" panose="020B0604020202020204" pitchFamily="34" charset="0"/>
                </a:rPr>
                <a:t>соединенный с доменом</a:t>
              </a:r>
            </a:p>
          </p:txBody>
        </p:sp>
        <p:sp>
          <p:nvSpPr>
            <p:cNvPr id="31" name="TextBox 30"/>
            <p:cNvSpPr txBox="1"/>
            <p:nvPr/>
          </p:nvSpPr>
          <p:spPr>
            <a:xfrm>
              <a:off x="12436556" y="4235235"/>
              <a:ext cx="2054712" cy="430887"/>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GPO </a:t>
              </a:r>
              <a:r>
                <a:rPr lang="ru-RU" sz="1100" dirty="0">
                  <a:solidFill>
                    <a:schemeClr val="bg1"/>
                  </a:solidFill>
                  <a:latin typeface="Arial" panose="020B0604020202020204" pitchFamily="34" charset="0"/>
                  <a:cs typeface="Arial" panose="020B0604020202020204" pitchFamily="34" charset="0"/>
                </a:rPr>
                <a:t>соединенный с областью</a:t>
              </a:r>
            </a:p>
          </p:txBody>
        </p:sp>
        <p:sp>
          <p:nvSpPr>
            <p:cNvPr id="32" name="TextBox 31"/>
            <p:cNvSpPr txBox="1"/>
            <p:nvPr/>
          </p:nvSpPr>
          <p:spPr>
            <a:xfrm>
              <a:off x="12824084" y="4773532"/>
              <a:ext cx="1224981" cy="577081"/>
            </a:xfrm>
            <a:prstGeom prst="rect">
              <a:avLst/>
            </a:prstGeom>
            <a:noFill/>
          </p:spPr>
          <p:txBody>
            <a:bodyPr wrap="square" rtlCol="0">
              <a:spAutoFit/>
            </a:bodyPr>
            <a:lstStyle/>
            <a:p>
              <a:pPr algn="ctr"/>
              <a:r>
                <a:rPr lang="ru-RU" sz="1050" dirty="0">
                  <a:solidFill>
                    <a:schemeClr val="bg1"/>
                  </a:solidFill>
                  <a:latin typeface="Arial" panose="020B0604020202020204" pitchFamily="34" charset="0"/>
                  <a:cs typeface="Arial" panose="020B0604020202020204" pitchFamily="34" charset="0"/>
                </a:rPr>
                <a:t>Локальная групповая политика</a:t>
              </a:r>
            </a:p>
          </p:txBody>
        </p:sp>
      </p:grpSp>
      <p:sp>
        <p:nvSpPr>
          <p:cNvPr id="5" name="TextBox 4"/>
          <p:cNvSpPr txBox="1"/>
          <p:nvPr/>
        </p:nvSpPr>
        <p:spPr>
          <a:xfrm>
            <a:off x="341146" y="105345"/>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a:solidFill>
                  <a:schemeClr val="bg1"/>
                </a:solidFill>
                <a:latin typeface="+mj-lt"/>
              </a:rPr>
              <a:t>GPO-</a:t>
            </a:r>
            <a:r>
              <a:rPr lang="ru-RU" sz="3600" dirty="0">
                <a:solidFill>
                  <a:schemeClr val="bg1"/>
                </a:solidFill>
                <a:latin typeface="+mj-lt"/>
              </a:rPr>
              <a:t>соединения</a:t>
            </a:r>
          </a:p>
        </p:txBody>
      </p:sp>
      <p:sp>
        <p:nvSpPr>
          <p:cNvPr id="15" name="Content Placeholder 8"/>
          <p:cNvSpPr txBox="1">
            <a:spLocks/>
          </p:cNvSpPr>
          <p:nvPr/>
        </p:nvSpPr>
        <p:spPr>
          <a:xfrm>
            <a:off x="4893728" y="1120016"/>
            <a:ext cx="7145932" cy="159524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1" indent="0">
              <a:buNone/>
            </a:pPr>
            <a:r>
              <a:rPr lang="ru-RU" sz="1600" dirty="0">
                <a:latin typeface="Arial" panose="020B0604020202020204" pitchFamily="34" charset="0"/>
                <a:cs typeface="Arial" panose="020B0604020202020204" pitchFamily="34" charset="0"/>
              </a:rPr>
              <a:t>При соединении объектов групповой политики, помните, что:</a:t>
            </a:r>
          </a:p>
          <a:p>
            <a:pPr lvl="1" indent="-277813">
              <a:buFont typeface="Wingdings" panose="05000000000000000000" pitchFamily="2" charset="2"/>
              <a:buChar char="q"/>
            </a:pPr>
            <a:r>
              <a:rPr lang="ru-RU" sz="1600" dirty="0">
                <a:latin typeface="Arial" panose="020B0604020202020204" pitchFamily="34" charset="0"/>
                <a:cs typeface="Arial" panose="020B0604020202020204" pitchFamily="34" charset="0"/>
              </a:rPr>
              <a:t>Для того, чтобы переместить настройки на объект, </a:t>
            </a:r>
            <a:r>
              <a:rPr lang="en-US" sz="1600" dirty="0">
                <a:latin typeface="Arial" panose="020B0604020202020204" pitchFamily="34" charset="0"/>
                <a:cs typeface="Arial" panose="020B0604020202020204" pitchFamily="34" charset="0"/>
              </a:rPr>
              <a:t>GPO </a:t>
            </a:r>
            <a:r>
              <a:rPr lang="ru-RU" sz="1600" dirty="0">
                <a:latin typeface="Arial" panose="020B0604020202020204" pitchFamily="34" charset="0"/>
                <a:cs typeface="Arial" panose="020B0604020202020204" pitchFamily="34" charset="0"/>
              </a:rPr>
              <a:t>должен быть связан с контейнером</a:t>
            </a:r>
            <a:endParaRPr lang="en-US" sz="1600" dirty="0">
              <a:latin typeface="Arial" panose="020B0604020202020204" pitchFamily="34" charset="0"/>
              <a:cs typeface="Arial" panose="020B0604020202020204" pitchFamily="34" charset="0"/>
            </a:endParaRPr>
          </a:p>
          <a:p>
            <a:pPr lvl="1" indent="-277813">
              <a:buFont typeface="Wingdings" panose="05000000000000000000" pitchFamily="2" charset="2"/>
              <a:buChar char="q"/>
            </a:pPr>
            <a:r>
              <a:rPr lang="ru-RU" sz="1600" dirty="0">
                <a:latin typeface="Arial" panose="020B0604020202020204" pitchFamily="34" charset="0"/>
                <a:cs typeface="Arial" panose="020B0604020202020204" pitchFamily="34" charset="0"/>
              </a:rPr>
              <a:t>Отключение соединения удаляет параметры из контейнера</a:t>
            </a:r>
          </a:p>
          <a:p>
            <a:pPr lvl="1" indent="-277813">
              <a:buFont typeface="Wingdings" panose="05000000000000000000" pitchFamily="2" charset="2"/>
              <a:buChar char="q"/>
            </a:pPr>
            <a:r>
              <a:rPr lang="ru-RU" sz="1600" dirty="0">
                <a:latin typeface="Arial" panose="020B0604020202020204" pitchFamily="34" charset="0"/>
                <a:cs typeface="Arial" panose="020B0604020202020204" pitchFamily="34" charset="0"/>
              </a:rPr>
              <a:t>Удаление соединения не удаляет объект групповой политики</a:t>
            </a:r>
            <a:endParaRPr lang="en-CA" sz="1600" kern="0" dirty="0">
              <a:solidFill>
                <a:srgbClr val="000000"/>
              </a:solidFill>
              <a:latin typeface="Arial" panose="020B0604020202020204" pitchFamily="34" charset="0"/>
              <a:cs typeface="Arial" panose="020B0604020202020204" pitchFamily="34" charset="0"/>
            </a:endParaRPr>
          </a:p>
        </p:txBody>
      </p:sp>
      <p:graphicFrame>
        <p:nvGraphicFramePr>
          <p:cNvPr id="16" name="Table 4"/>
          <p:cNvGraphicFramePr>
            <a:graphicFrameLocks noGrp="1"/>
          </p:cNvGraphicFramePr>
          <p:nvPr>
            <p:extLst>
              <p:ext uri="{D42A27DB-BD31-4B8C-83A1-F6EECF244321}">
                <p14:modId xmlns:p14="http://schemas.microsoft.com/office/powerpoint/2010/main" val="4110517568"/>
              </p:ext>
            </p:extLst>
          </p:nvPr>
        </p:nvGraphicFramePr>
        <p:xfrm>
          <a:off x="8917686" y="2769561"/>
          <a:ext cx="3090405" cy="1402080"/>
        </p:xfrm>
        <a:graphic>
          <a:graphicData uri="http://schemas.openxmlformats.org/drawingml/2006/table">
            <a:tbl>
              <a:tblPr firstRow="1" bandRow="1">
                <a:tableStyleId>{16D9F66E-5EB9-4882-86FB-DCBF35E3C3E4}</a:tableStyleId>
              </a:tblPr>
              <a:tblGrid>
                <a:gridCol w="3090405">
                  <a:extLst>
                    <a:ext uri="{9D8B030D-6E8A-4147-A177-3AD203B41FA5}">
                      <a16:colId xmlns:a16="http://schemas.microsoft.com/office/drawing/2014/main" val="20000"/>
                    </a:ext>
                  </a:extLst>
                </a:gridCol>
              </a:tblGrid>
              <a:tr h="370840">
                <a:tc>
                  <a:txBody>
                    <a:bodyPr/>
                    <a:lstStyle/>
                    <a:p>
                      <a:r>
                        <a:rPr lang="en-CA" sz="1600" dirty="0">
                          <a:latin typeface="Arial" panose="020B0604020202020204" pitchFamily="34" charset="0"/>
                          <a:ea typeface="Segoe UI" panose="020B0502040204020203" pitchFamily="34" charset="0"/>
                          <a:cs typeface="Arial" panose="020B0604020202020204" pitchFamily="34" charset="0"/>
                        </a:rPr>
                        <a:t>GPOs </a:t>
                      </a:r>
                      <a:r>
                        <a:rPr lang="ru-RU" sz="1600" dirty="0">
                          <a:latin typeface="Arial" panose="020B0604020202020204" pitchFamily="34" charset="0"/>
                          <a:ea typeface="Segoe UI" panose="020B0502040204020203" pitchFamily="34" charset="0"/>
                          <a:cs typeface="Arial" panose="020B0604020202020204" pitchFamily="34" charset="0"/>
                        </a:rPr>
                        <a:t>могут</a:t>
                      </a:r>
                      <a:r>
                        <a:rPr lang="ru-RU" sz="1600" baseline="0" dirty="0">
                          <a:latin typeface="Arial" panose="020B0604020202020204" pitchFamily="34" charset="0"/>
                          <a:ea typeface="Segoe UI" panose="020B0502040204020203" pitchFamily="34" charset="0"/>
                          <a:cs typeface="Arial" panose="020B0604020202020204" pitchFamily="34" charset="0"/>
                        </a:rPr>
                        <a:t> быть соединены с</a:t>
                      </a:r>
                      <a:r>
                        <a:rPr lang="en-CA" sz="1600" dirty="0">
                          <a:latin typeface="Arial" panose="020B0604020202020204" pitchFamily="34" charset="0"/>
                          <a:ea typeface="Segoe UI" panose="020B0502040204020203"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ru-RU" sz="1600" dirty="0">
                          <a:latin typeface="Arial" panose="020B0604020202020204" pitchFamily="34" charset="0"/>
                          <a:ea typeface="Segoe UI" panose="020B0502040204020203" pitchFamily="34" charset="0"/>
                          <a:cs typeface="Arial" panose="020B0604020202020204" pitchFamily="34" charset="0"/>
                        </a:rPr>
                        <a:t>Областями</a:t>
                      </a:r>
                      <a:endParaRPr lang="en-CA" sz="1600" dirty="0">
                        <a:latin typeface="Arial" panose="020B0604020202020204" pitchFamily="34" charset="0"/>
                        <a:ea typeface="Segoe UI" panose="020B0502040204020203" pitchFamily="34" charset="0"/>
                        <a:cs typeface="Arial" panose="020B0604020202020204" pitchFamily="34" charset="0"/>
                      </a:endParaRPr>
                    </a:p>
                    <a:p>
                      <a:pPr marL="285750" indent="-285750">
                        <a:buFont typeface="Arial" panose="020B0604020202020204" pitchFamily="34" charset="0"/>
                        <a:buChar char="•"/>
                      </a:pPr>
                      <a:r>
                        <a:rPr lang="ru-RU" sz="1600" dirty="0">
                          <a:latin typeface="Arial" panose="020B0604020202020204" pitchFamily="34" charset="0"/>
                          <a:ea typeface="Segoe UI" panose="020B0502040204020203" pitchFamily="34" charset="0"/>
                          <a:cs typeface="Arial" panose="020B0604020202020204" pitchFamily="34" charset="0"/>
                        </a:rPr>
                        <a:t>Доменами</a:t>
                      </a:r>
                      <a:endParaRPr lang="en-CA" sz="1600" dirty="0">
                        <a:latin typeface="Arial" panose="020B0604020202020204" pitchFamily="34" charset="0"/>
                        <a:ea typeface="Segoe UI" panose="020B0502040204020203" pitchFamily="34" charset="0"/>
                        <a:cs typeface="Arial" panose="020B0604020202020204" pitchFamily="34" charset="0"/>
                      </a:endParaRPr>
                    </a:p>
                    <a:p>
                      <a:pPr marL="285750" indent="-285750">
                        <a:buFont typeface="Arial" panose="020B0604020202020204" pitchFamily="34" charset="0"/>
                        <a:buChar char="•"/>
                      </a:pPr>
                      <a:r>
                        <a:rPr lang="en-CA" sz="1600" dirty="0">
                          <a:latin typeface="Arial" panose="020B0604020202020204" pitchFamily="34" charset="0"/>
                          <a:ea typeface="Segoe UI" panose="020B0502040204020203" pitchFamily="34" charset="0"/>
                          <a:cs typeface="Arial" panose="020B0604020202020204" pitchFamily="34" charset="0"/>
                        </a:rPr>
                        <a:t>O</a:t>
                      </a:r>
                      <a:r>
                        <a:rPr lang="en-US" sz="1600" dirty="0">
                          <a:latin typeface="Arial" panose="020B0604020202020204" pitchFamily="34" charset="0"/>
                          <a:ea typeface="Segoe UI" panose="020B0502040204020203" pitchFamily="34" charset="0"/>
                          <a:cs typeface="Arial" panose="020B0604020202020204" pitchFamily="34" charset="0"/>
                        </a:rPr>
                        <a:t>U</a:t>
                      </a:r>
                      <a:r>
                        <a:rPr lang="en-CA" sz="1600" dirty="0">
                          <a:latin typeface="Arial" panose="020B0604020202020204" pitchFamily="34" charset="0"/>
                          <a:ea typeface="Segoe UI" panose="020B0502040204020203" pitchFamily="34" charset="0"/>
                          <a:cs typeface="Arial" panose="020B0604020202020204" pitchFamily="34" charset="0"/>
                        </a:rPr>
                        <a: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8" name="Content Placeholder 2"/>
          <p:cNvSpPr txBox="1">
            <a:spLocks/>
          </p:cNvSpPr>
          <p:nvPr/>
        </p:nvSpPr>
        <p:spPr>
          <a:xfrm>
            <a:off x="226055" y="4201026"/>
            <a:ext cx="6196020" cy="328966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ru-RU" sz="1400" kern="0" dirty="0">
                <a:solidFill>
                  <a:srgbClr val="000000"/>
                </a:solidFill>
                <a:latin typeface="Arial" panose="020B0604020202020204" pitchFamily="34" charset="0"/>
                <a:cs typeface="Arial" panose="020B0604020202020204" pitchFamily="34" charset="0"/>
              </a:rPr>
              <a:t>При применении объектов групповой политики, помните, что:</a:t>
            </a:r>
            <a:endParaRPr lang="en-US" sz="1400" kern="0" dirty="0">
              <a:solidFill>
                <a:srgbClr val="000000"/>
              </a:solidFill>
              <a:latin typeface="Arial" panose="020B0604020202020204" pitchFamily="34" charset="0"/>
              <a:cs typeface="Arial" panose="020B0604020202020204" pitchFamily="34" charset="0"/>
            </a:endParaRPr>
          </a:p>
          <a:p>
            <a:pPr marL="266700" lvl="0" indent="-266700">
              <a:buFont typeface="Wingdings" panose="05000000000000000000" pitchFamily="2" charset="2"/>
              <a:buChar char="Ø"/>
            </a:pPr>
            <a:r>
              <a:rPr lang="ru-RU" sz="1400" kern="0" dirty="0">
                <a:solidFill>
                  <a:srgbClr val="000000"/>
                </a:solidFill>
                <a:latin typeface="Arial" panose="020B0604020202020204" pitchFamily="34" charset="0"/>
                <a:cs typeface="Arial" panose="020B0604020202020204" pitchFamily="34" charset="0"/>
              </a:rPr>
              <a:t>Настройки компьютера применяются при запуске</a:t>
            </a:r>
            <a:endParaRPr lang="en-US" sz="1400" kern="0" dirty="0">
              <a:solidFill>
                <a:srgbClr val="000000"/>
              </a:solidFill>
              <a:latin typeface="Arial" panose="020B0604020202020204" pitchFamily="34" charset="0"/>
              <a:cs typeface="Arial" panose="020B0604020202020204" pitchFamily="34" charset="0"/>
            </a:endParaRPr>
          </a:p>
          <a:p>
            <a:pPr marL="266700" lvl="0" indent="-266700">
              <a:buFont typeface="Wingdings" panose="05000000000000000000" pitchFamily="2" charset="2"/>
              <a:buChar char="Ø"/>
            </a:pPr>
            <a:r>
              <a:rPr lang="ru-RU" sz="1400" kern="0" dirty="0">
                <a:solidFill>
                  <a:srgbClr val="000000"/>
                </a:solidFill>
                <a:latin typeface="Arial" panose="020B0604020202020204" pitchFamily="34" charset="0"/>
                <a:cs typeface="Arial" panose="020B0604020202020204" pitchFamily="34" charset="0"/>
              </a:rPr>
              <a:t>Пользовательские настройки применяются при входе в систему</a:t>
            </a:r>
            <a:endParaRPr lang="en-US" sz="1400" kern="0" dirty="0">
              <a:solidFill>
                <a:srgbClr val="000000"/>
              </a:solidFill>
              <a:latin typeface="Arial" panose="020B0604020202020204" pitchFamily="34" charset="0"/>
              <a:cs typeface="Arial" panose="020B0604020202020204" pitchFamily="34" charset="0"/>
            </a:endParaRPr>
          </a:p>
          <a:p>
            <a:pPr marL="266700" lvl="0" indent="-266700">
              <a:buFont typeface="Wingdings" panose="05000000000000000000" pitchFamily="2" charset="2"/>
              <a:buChar char="Ø"/>
            </a:pPr>
            <a:r>
              <a:rPr lang="ru-RU" sz="1400" kern="0" dirty="0">
                <a:solidFill>
                  <a:srgbClr val="000000"/>
                </a:solidFill>
                <a:latin typeface="Arial" panose="020B0604020202020204" pitchFamily="34" charset="0"/>
                <a:cs typeface="Arial" panose="020B0604020202020204" pitchFamily="34" charset="0"/>
              </a:rPr>
              <a:t>Политики обновляются через заданные промежутки времени</a:t>
            </a:r>
            <a:endParaRPr lang="en-US" sz="1400" kern="0" dirty="0">
              <a:solidFill>
                <a:srgbClr val="000000"/>
              </a:solidFill>
              <a:latin typeface="Arial" panose="020B0604020202020204" pitchFamily="34" charset="0"/>
              <a:cs typeface="Arial" panose="020B0604020202020204" pitchFamily="34" charset="0"/>
            </a:endParaRPr>
          </a:p>
          <a:p>
            <a:pPr marL="266700" lvl="0" indent="-266700">
              <a:buFont typeface="Wingdings" panose="05000000000000000000" pitchFamily="2" charset="2"/>
              <a:buChar char="Ø"/>
            </a:pPr>
            <a:r>
              <a:rPr lang="ru-RU" sz="1400" kern="0" dirty="0">
                <a:solidFill>
                  <a:srgbClr val="000000"/>
                </a:solidFill>
                <a:latin typeface="Arial" panose="020B0604020202020204" pitchFamily="34" charset="0"/>
                <a:cs typeface="Arial" panose="020B0604020202020204" pitchFamily="34" charset="0"/>
              </a:rPr>
              <a:t>Параметры безопасности обновляются по крайней мере каждые 16 часов</a:t>
            </a:r>
            <a:endParaRPr lang="en-US" sz="1400" kern="0" dirty="0">
              <a:solidFill>
                <a:srgbClr val="000000"/>
              </a:solidFill>
              <a:latin typeface="Arial" panose="020B0604020202020204" pitchFamily="34" charset="0"/>
              <a:cs typeface="Arial" panose="020B0604020202020204" pitchFamily="34" charset="0"/>
            </a:endParaRPr>
          </a:p>
          <a:p>
            <a:pPr marL="266700" lvl="0" indent="-266700">
              <a:buFont typeface="Wingdings" panose="05000000000000000000" pitchFamily="2" charset="2"/>
              <a:buChar char="Ø"/>
            </a:pPr>
            <a:r>
              <a:rPr lang="ru-RU" sz="1400" kern="0" dirty="0">
                <a:solidFill>
                  <a:srgbClr val="000000"/>
                </a:solidFill>
                <a:latin typeface="Arial" panose="020B0604020202020204" pitchFamily="34" charset="0"/>
                <a:cs typeface="Arial" panose="020B0604020202020204" pitchFamily="34" charset="0"/>
              </a:rPr>
              <a:t>Политики обновляются вручную с помощью:</a:t>
            </a:r>
            <a:endParaRPr lang="en-US" sz="1400" kern="0" dirty="0">
              <a:solidFill>
                <a:srgbClr val="000000"/>
              </a:solidFill>
              <a:latin typeface="Arial" panose="020B0604020202020204" pitchFamily="34" charset="0"/>
              <a:cs typeface="Arial" panose="020B0604020202020204" pitchFamily="34" charset="0"/>
            </a:endParaRPr>
          </a:p>
          <a:p>
            <a:pPr marL="542925" lvl="1" indent="-254000">
              <a:buFont typeface="Wingdings" panose="05000000000000000000" pitchFamily="2" charset="2"/>
              <a:buChar char="Ø"/>
            </a:pPr>
            <a:r>
              <a:rPr lang="ru-RU" sz="1400" kern="0" dirty="0">
                <a:solidFill>
                  <a:srgbClr val="000000"/>
                </a:solidFill>
                <a:latin typeface="Arial" panose="020B0604020202020204" pitchFamily="34" charset="0"/>
                <a:cs typeface="Arial" panose="020B0604020202020204" pitchFamily="34" charset="0"/>
              </a:rPr>
              <a:t>Команды </a:t>
            </a:r>
            <a:r>
              <a:rPr lang="ru-RU" sz="1400" kern="0" dirty="0" err="1">
                <a:solidFill>
                  <a:srgbClr val="000000"/>
                </a:solidFill>
                <a:latin typeface="Arial" panose="020B0604020202020204" pitchFamily="34" charset="0"/>
                <a:cs typeface="Arial" panose="020B0604020202020204" pitchFamily="34" charset="0"/>
              </a:rPr>
              <a:t>Gpupdate</a:t>
            </a:r>
            <a:endParaRPr lang="en-US" sz="1400" kern="0" dirty="0">
              <a:solidFill>
                <a:srgbClr val="000000"/>
              </a:solidFill>
              <a:latin typeface="Arial" panose="020B0604020202020204" pitchFamily="34" charset="0"/>
              <a:cs typeface="Arial" panose="020B0604020202020204" pitchFamily="34" charset="0"/>
            </a:endParaRPr>
          </a:p>
          <a:p>
            <a:pPr marL="542925" lvl="1" indent="-254000">
              <a:buFont typeface="Wingdings" panose="05000000000000000000" pitchFamily="2" charset="2"/>
              <a:buChar char="Ø"/>
            </a:pPr>
            <a:r>
              <a:rPr lang="ru-RU" sz="1400" kern="0" dirty="0" err="1">
                <a:solidFill>
                  <a:srgbClr val="000000"/>
                </a:solidFill>
                <a:latin typeface="Arial" panose="020B0604020202020204" pitchFamily="34" charset="0"/>
                <a:cs typeface="Arial" panose="020B0604020202020204" pitchFamily="34" charset="0"/>
              </a:rPr>
              <a:t>Windows</a:t>
            </a:r>
            <a:r>
              <a:rPr lang="ru-RU" sz="1400" kern="0" dirty="0">
                <a:solidFill>
                  <a:srgbClr val="000000"/>
                </a:solidFill>
                <a:latin typeface="Arial" panose="020B0604020202020204" pitchFamily="34" charset="0"/>
                <a:cs typeface="Arial" panose="020B0604020202020204" pitchFamily="34" charset="0"/>
              </a:rPr>
              <a:t> </a:t>
            </a:r>
            <a:r>
              <a:rPr lang="ru-RU" sz="1400" kern="0" dirty="0" err="1">
                <a:solidFill>
                  <a:srgbClr val="000000"/>
                </a:solidFill>
                <a:latin typeface="Arial" panose="020B0604020202020204" pitchFamily="34" charset="0"/>
                <a:cs typeface="Arial" panose="020B0604020202020204" pitchFamily="34" charset="0"/>
              </a:rPr>
              <a:t>PowerShell</a:t>
            </a:r>
            <a:r>
              <a:rPr lang="ru-RU" sz="1400" kern="0" dirty="0">
                <a:solidFill>
                  <a:srgbClr val="000000"/>
                </a:solidFill>
                <a:latin typeface="Arial" panose="020B0604020202020204" pitchFamily="34" charset="0"/>
                <a:cs typeface="Arial" panose="020B0604020202020204" pitchFamily="34" charset="0"/>
              </a:rPr>
              <a:t> </a:t>
            </a:r>
            <a:r>
              <a:rPr lang="ru-RU" sz="1400" kern="0" dirty="0" err="1">
                <a:solidFill>
                  <a:srgbClr val="000000"/>
                </a:solidFill>
                <a:latin typeface="Arial" panose="020B0604020202020204" pitchFamily="34" charset="0"/>
                <a:cs typeface="Arial" panose="020B0604020202020204" pitchFamily="34" charset="0"/>
              </a:rPr>
              <a:t>cmdlet</a:t>
            </a:r>
            <a:r>
              <a:rPr lang="ru-RU" sz="1400" kern="0" dirty="0">
                <a:solidFill>
                  <a:srgbClr val="000000"/>
                </a:solidFill>
                <a:latin typeface="Arial" panose="020B0604020202020204" pitchFamily="34" charset="0"/>
                <a:cs typeface="Arial" panose="020B0604020202020204" pitchFamily="34" charset="0"/>
              </a:rPr>
              <a:t> </a:t>
            </a:r>
            <a:r>
              <a:rPr lang="ru-RU" sz="1400" kern="0" dirty="0" err="1">
                <a:solidFill>
                  <a:srgbClr val="000000"/>
                </a:solidFill>
                <a:latin typeface="Arial" panose="020B0604020202020204" pitchFamily="34" charset="0"/>
                <a:cs typeface="Arial" panose="020B0604020202020204" pitchFamily="34" charset="0"/>
              </a:rPr>
              <a:t>Invoke-Gpupdate</a:t>
            </a:r>
            <a:endParaRPr lang="en-US" sz="1400" kern="0" dirty="0">
              <a:solidFill>
                <a:srgbClr val="000000"/>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4216969"/>
              </p:ext>
            </p:extLst>
          </p:nvPr>
        </p:nvGraphicFramePr>
        <p:xfrm>
          <a:off x="8768917" y="4345839"/>
          <a:ext cx="3135461" cy="1645920"/>
        </p:xfrm>
        <a:graphic>
          <a:graphicData uri="http://schemas.openxmlformats.org/drawingml/2006/table">
            <a:tbl>
              <a:tblPr firstRow="1" bandRow="1">
                <a:tableStyleId>{16D9F66E-5EB9-4882-86FB-DCBF35E3C3E4}</a:tableStyleId>
              </a:tblPr>
              <a:tblGrid>
                <a:gridCol w="3135461">
                  <a:extLst>
                    <a:ext uri="{9D8B030D-6E8A-4147-A177-3AD203B41FA5}">
                      <a16:colId xmlns:a16="http://schemas.microsoft.com/office/drawing/2014/main" val="189537001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a:solidFill>
                            <a:schemeClr val="tx1"/>
                          </a:solidFill>
                          <a:latin typeface="Arial" panose="020B0604020202020204" pitchFamily="34" charset="0"/>
                          <a:ea typeface="Segoe UI" panose="020B0502040204020203" pitchFamily="34" charset="0"/>
                          <a:cs typeface="Arial" panose="020B0604020202020204" pitchFamily="34" charset="0"/>
                        </a:rPr>
                        <a:t>GPOs </a:t>
                      </a:r>
                      <a:r>
                        <a:rPr lang="ru-RU" sz="1600" dirty="0">
                          <a:solidFill>
                            <a:schemeClr val="tx1"/>
                          </a:solidFill>
                          <a:latin typeface="Arial" panose="020B0604020202020204" pitchFamily="34" charset="0"/>
                          <a:ea typeface="Segoe UI" panose="020B0502040204020203" pitchFamily="34" charset="0"/>
                          <a:cs typeface="Arial" panose="020B0604020202020204" pitchFamily="34" charset="0"/>
                        </a:rPr>
                        <a:t>не</a:t>
                      </a:r>
                      <a:r>
                        <a:rPr lang="ru-RU" sz="1600" baseline="0" dirty="0">
                          <a:solidFill>
                            <a:schemeClr val="tx1"/>
                          </a:solidFill>
                          <a:latin typeface="Arial" panose="020B0604020202020204" pitchFamily="34" charset="0"/>
                          <a:ea typeface="Segoe UI" panose="020B0502040204020203" pitchFamily="34" charset="0"/>
                          <a:cs typeface="Arial" panose="020B0604020202020204" pitchFamily="34" charset="0"/>
                        </a:rPr>
                        <a:t> могут быть соединены с</a:t>
                      </a:r>
                      <a:r>
                        <a:rPr lang="en-CA" sz="1600" dirty="0">
                          <a:solidFill>
                            <a:schemeClr val="tx1"/>
                          </a:solidFill>
                          <a:latin typeface="Arial" panose="020B0604020202020204" pitchFamily="34" charset="0"/>
                          <a:ea typeface="Segoe UI" panose="020B0502040204020203"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9697423"/>
                  </a:ext>
                </a:extLst>
              </a:tr>
              <a:tr h="370840">
                <a:tc>
                  <a:txBody>
                    <a:bodyPr/>
                    <a:lstStyle/>
                    <a:p>
                      <a:pPr marL="285750" indent="-285750">
                        <a:buFont typeface="Arial" panose="020B0604020202020204" pitchFamily="34" charset="0"/>
                        <a:buChar char="•"/>
                      </a:pPr>
                      <a:r>
                        <a:rPr lang="ru-RU" sz="1600" dirty="0">
                          <a:solidFill>
                            <a:schemeClr val="tx1"/>
                          </a:solidFill>
                          <a:latin typeface="Arial" panose="020B0604020202020204" pitchFamily="34" charset="0"/>
                          <a:ea typeface="Segoe UI" panose="020B0502040204020203" pitchFamily="34" charset="0"/>
                          <a:cs typeface="Arial" panose="020B0604020202020204" pitchFamily="34" charset="0"/>
                        </a:rPr>
                        <a:t>Пользователями</a:t>
                      </a:r>
                      <a:r>
                        <a:rPr lang="en-CA" sz="1600" dirty="0">
                          <a:solidFill>
                            <a:schemeClr val="tx1"/>
                          </a:solidFill>
                          <a:latin typeface="Arial" panose="020B0604020202020204" pitchFamily="34" charset="0"/>
                          <a:ea typeface="Segoe UI" panose="020B0502040204020203" pitchFamily="34" charset="0"/>
                          <a:cs typeface="Arial" panose="020B0604020202020204" pitchFamily="34" charset="0"/>
                        </a:rPr>
                        <a:t>	</a:t>
                      </a:r>
                    </a:p>
                    <a:p>
                      <a:pPr marL="285750" indent="-285750">
                        <a:buFont typeface="Arial" panose="020B0604020202020204" pitchFamily="34" charset="0"/>
                        <a:buChar char="•"/>
                      </a:pPr>
                      <a:r>
                        <a:rPr lang="ru-RU" sz="1600" dirty="0">
                          <a:solidFill>
                            <a:schemeClr val="tx1"/>
                          </a:solidFill>
                          <a:latin typeface="Arial" panose="020B0604020202020204" pitchFamily="34" charset="0"/>
                          <a:ea typeface="Segoe UI" panose="020B0502040204020203" pitchFamily="34" charset="0"/>
                          <a:cs typeface="Arial" panose="020B0604020202020204" pitchFamily="34" charset="0"/>
                        </a:rPr>
                        <a:t>Группами</a:t>
                      </a:r>
                      <a:endParaRPr lang="en-CA" sz="1600" dirty="0">
                        <a:solidFill>
                          <a:schemeClr val="tx1"/>
                        </a:solidFill>
                        <a:latin typeface="Arial" panose="020B0604020202020204" pitchFamily="34" charset="0"/>
                        <a:ea typeface="Segoe UI" panose="020B0502040204020203" pitchFamily="34" charset="0"/>
                        <a:cs typeface="Arial" panose="020B0604020202020204" pitchFamily="34" charset="0"/>
                      </a:endParaRPr>
                    </a:p>
                    <a:p>
                      <a:pPr marL="285750" indent="-285750">
                        <a:buFont typeface="Arial" panose="020B0604020202020204" pitchFamily="34" charset="0"/>
                        <a:buChar char="•"/>
                      </a:pPr>
                      <a:r>
                        <a:rPr lang="ru-RU" sz="1600" dirty="0">
                          <a:solidFill>
                            <a:schemeClr val="tx1"/>
                          </a:solidFill>
                          <a:latin typeface="Arial" panose="020B0604020202020204" pitchFamily="34" charset="0"/>
                          <a:ea typeface="Segoe UI" panose="020B0502040204020203" pitchFamily="34" charset="0"/>
                          <a:cs typeface="Arial" panose="020B0604020202020204" pitchFamily="34" charset="0"/>
                        </a:rPr>
                        <a:t>Компьютерами</a:t>
                      </a:r>
                      <a:endParaRPr lang="en-CA" sz="1600" dirty="0">
                        <a:solidFill>
                          <a:schemeClr val="tx1"/>
                        </a:solidFill>
                        <a:latin typeface="Arial" panose="020B0604020202020204" pitchFamily="34" charset="0"/>
                        <a:ea typeface="Segoe UI" panose="020B0502040204020203" pitchFamily="34" charset="0"/>
                        <a:cs typeface="Arial" panose="020B0604020202020204" pitchFamily="34" charset="0"/>
                      </a:endParaRPr>
                    </a:p>
                    <a:p>
                      <a:pPr marL="0" indent="0">
                        <a:buFont typeface="Arial" panose="020B0604020202020204" pitchFamily="34" charset="0"/>
                        <a:buNone/>
                      </a:pPr>
                      <a:endParaRPr lang="en-CA" sz="1600" dirty="0">
                        <a:solidFill>
                          <a:schemeClr val="tx1"/>
                        </a:solidFill>
                        <a:latin typeface="Arial" panose="020B0604020202020204" pitchFamily="34" charset="0"/>
                        <a:ea typeface="Segoe UI" panose="020B0502040204020203"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8873601"/>
                  </a:ext>
                </a:extLst>
              </a:tr>
            </a:tbl>
          </a:graphicData>
        </a:graphic>
      </p:graphicFrame>
      <p:sp>
        <p:nvSpPr>
          <p:cNvPr id="29" name="TextBox 28"/>
          <p:cNvSpPr txBox="1"/>
          <p:nvPr/>
        </p:nvSpPr>
        <p:spPr>
          <a:xfrm>
            <a:off x="6362854" y="4987568"/>
            <a:ext cx="1249372" cy="600164"/>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Учетные записи пользователей и компьютеров</a:t>
            </a:r>
          </a:p>
        </p:txBody>
      </p:sp>
      <p:pic>
        <p:nvPicPr>
          <p:cNvPr id="37" name="Рисунок 36"/>
          <p:cNvPicPr>
            <a:picLocks noChangeAspect="1"/>
          </p:cNvPicPr>
          <p:nvPr/>
        </p:nvPicPr>
        <p:blipFill rotWithShape="1">
          <a:blip r:embed="rId3" cstate="print">
            <a:extLst>
              <a:ext uri="{28A0092B-C50C-407E-A947-70E740481C1C}">
                <a14:useLocalDpi xmlns:a14="http://schemas.microsoft.com/office/drawing/2010/main" val="0"/>
              </a:ext>
            </a:extLst>
          </a:blip>
          <a:srcRect l="2971" t="16799" r="45024" b="46451"/>
          <a:stretch/>
        </p:blipFill>
        <p:spPr>
          <a:xfrm>
            <a:off x="7087485" y="5616540"/>
            <a:ext cx="769489" cy="771315"/>
          </a:xfrm>
          <a:prstGeom prst="rect">
            <a:avLst/>
          </a:prstGeom>
        </p:spPr>
      </p:pic>
      <p:pic>
        <p:nvPicPr>
          <p:cNvPr id="38" name="Picture 22" descr="Symbol_Woman_Yellow"/>
          <p:cNvPicPr>
            <a:picLocks noChangeAspect="1" noChangeArrowheads="1"/>
          </p:cNvPicPr>
          <p:nvPr/>
        </p:nvPicPr>
        <p:blipFill>
          <a:blip r:embed="rId4" cstate="print"/>
          <a:srcRect/>
          <a:stretch>
            <a:fillRect/>
          </a:stretch>
        </p:blipFill>
        <p:spPr bwMode="auto">
          <a:xfrm>
            <a:off x="6776584" y="5627170"/>
            <a:ext cx="267539" cy="631785"/>
          </a:xfrm>
          <a:prstGeom prst="rect">
            <a:avLst/>
          </a:prstGeom>
          <a:noFill/>
        </p:spPr>
      </p:pic>
      <p:pic>
        <p:nvPicPr>
          <p:cNvPr id="39" name="Picture 28" descr="Symbol_Woman_Teal"/>
          <p:cNvPicPr>
            <a:picLocks noChangeAspect="1" noChangeArrowheads="1"/>
          </p:cNvPicPr>
          <p:nvPr/>
        </p:nvPicPr>
        <p:blipFill>
          <a:blip r:embed="rId5" cstate="print"/>
          <a:srcRect/>
          <a:stretch>
            <a:fillRect/>
          </a:stretch>
        </p:blipFill>
        <p:spPr bwMode="auto">
          <a:xfrm>
            <a:off x="6536565" y="5689530"/>
            <a:ext cx="267539" cy="631785"/>
          </a:xfrm>
          <a:prstGeom prst="rect">
            <a:avLst/>
          </a:prstGeom>
          <a:noFill/>
        </p:spPr>
      </p:pic>
      <p:grpSp>
        <p:nvGrpSpPr>
          <p:cNvPr id="36" name="Группа 35"/>
          <p:cNvGrpSpPr/>
          <p:nvPr/>
        </p:nvGrpSpPr>
        <p:grpSpPr>
          <a:xfrm>
            <a:off x="184724" y="1055646"/>
            <a:ext cx="1606156" cy="1084795"/>
            <a:chOff x="-2338912" y="2125354"/>
            <a:chExt cx="1780315" cy="1819616"/>
          </a:xfrm>
        </p:grpSpPr>
        <p:sp>
          <p:nvSpPr>
            <p:cNvPr id="33" name="Цилиндр 32"/>
            <p:cNvSpPr/>
            <p:nvPr/>
          </p:nvSpPr>
          <p:spPr>
            <a:xfrm>
              <a:off x="-2059388" y="2125354"/>
              <a:ext cx="1176793" cy="1540128"/>
            </a:xfrm>
            <a:prstGeom prst="can">
              <a:avLst>
                <a:gd name="adj" fmla="val 3851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4" name="Прямоугольник 33"/>
            <p:cNvSpPr/>
            <p:nvPr/>
          </p:nvSpPr>
          <p:spPr>
            <a:xfrm rot="1120314">
              <a:off x="-1003870" y="2417581"/>
              <a:ext cx="445273" cy="1502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rot="20197091">
              <a:off x="-2338912" y="2442118"/>
              <a:ext cx="445273" cy="150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4" name="Группа 43"/>
          <p:cNvGrpSpPr/>
          <p:nvPr/>
        </p:nvGrpSpPr>
        <p:grpSpPr>
          <a:xfrm>
            <a:off x="237914" y="2081930"/>
            <a:ext cx="1604286" cy="1098885"/>
            <a:chOff x="-2339831" y="2125354"/>
            <a:chExt cx="1778243" cy="1843250"/>
          </a:xfrm>
        </p:grpSpPr>
        <p:sp>
          <p:nvSpPr>
            <p:cNvPr id="45" name="Цилиндр 44"/>
            <p:cNvSpPr/>
            <p:nvPr/>
          </p:nvSpPr>
          <p:spPr>
            <a:xfrm>
              <a:off x="-2059388" y="2125354"/>
              <a:ext cx="1176793" cy="1540128"/>
            </a:xfrm>
            <a:prstGeom prst="can">
              <a:avLst>
                <a:gd name="adj" fmla="val 3851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46" name="Прямоугольник 45"/>
            <p:cNvSpPr/>
            <p:nvPr/>
          </p:nvSpPr>
          <p:spPr>
            <a:xfrm rot="1120314">
              <a:off x="-1006861" y="2422739"/>
              <a:ext cx="445273" cy="150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rot="20197091">
              <a:off x="-2339831" y="2465752"/>
              <a:ext cx="445273" cy="150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8" name="Группа 47"/>
          <p:cNvGrpSpPr/>
          <p:nvPr/>
        </p:nvGrpSpPr>
        <p:grpSpPr>
          <a:xfrm>
            <a:off x="265593" y="3167955"/>
            <a:ext cx="1625104" cy="1071719"/>
            <a:chOff x="-2357137" y="2125354"/>
            <a:chExt cx="1801318" cy="1797682"/>
          </a:xfrm>
        </p:grpSpPr>
        <p:sp>
          <p:nvSpPr>
            <p:cNvPr id="49" name="Цилиндр 48"/>
            <p:cNvSpPr/>
            <p:nvPr/>
          </p:nvSpPr>
          <p:spPr>
            <a:xfrm>
              <a:off x="-2059388" y="2125354"/>
              <a:ext cx="1176793" cy="1540128"/>
            </a:xfrm>
            <a:prstGeom prst="can">
              <a:avLst>
                <a:gd name="adj" fmla="val 3851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0" name="Прямоугольник 49"/>
            <p:cNvSpPr/>
            <p:nvPr/>
          </p:nvSpPr>
          <p:spPr>
            <a:xfrm rot="1120314">
              <a:off x="-1001092" y="2416497"/>
              <a:ext cx="445273" cy="150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rot="20197091">
              <a:off x="-2357137" y="2420184"/>
              <a:ext cx="445273" cy="150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40" name="Шестиугольник 39"/>
          <p:cNvSpPr/>
          <p:nvPr/>
        </p:nvSpPr>
        <p:spPr>
          <a:xfrm>
            <a:off x="3008747" y="1149411"/>
            <a:ext cx="751670" cy="639664"/>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41" name="Равнобедренный треугольник 40"/>
          <p:cNvSpPr/>
          <p:nvPr/>
        </p:nvSpPr>
        <p:spPr>
          <a:xfrm>
            <a:off x="3384581" y="1810164"/>
            <a:ext cx="1455127" cy="610932"/>
          </a:xfrm>
          <a:prstGeom prst="triangle">
            <a:avLst>
              <a:gd name="adj" fmla="val 4726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43" name="Овал 42"/>
          <p:cNvSpPr/>
          <p:nvPr/>
        </p:nvSpPr>
        <p:spPr>
          <a:xfrm>
            <a:off x="3008747" y="2803757"/>
            <a:ext cx="943912" cy="45845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55" name="Овал 54"/>
          <p:cNvSpPr/>
          <p:nvPr/>
        </p:nvSpPr>
        <p:spPr>
          <a:xfrm>
            <a:off x="3385901" y="3441625"/>
            <a:ext cx="943912" cy="45845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sz="1200" dirty="0">
              <a:latin typeface="Arial" panose="020B0604020202020204" pitchFamily="34" charset="0"/>
              <a:cs typeface="Arial" panose="020B0604020202020204" pitchFamily="34" charset="0"/>
            </a:endParaRPr>
          </a:p>
        </p:txBody>
      </p:sp>
      <p:sp>
        <p:nvSpPr>
          <p:cNvPr id="56" name="Овал 55"/>
          <p:cNvSpPr/>
          <p:nvPr/>
        </p:nvSpPr>
        <p:spPr>
          <a:xfrm>
            <a:off x="4575719" y="3700625"/>
            <a:ext cx="1097765" cy="45845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cxnSp>
        <p:nvCxnSpPr>
          <p:cNvPr id="53" name="Прямая со стрелкой 52"/>
          <p:cNvCxnSpPr/>
          <p:nvPr/>
        </p:nvCxnSpPr>
        <p:spPr>
          <a:xfrm>
            <a:off x="1356136" y="1810164"/>
            <a:ext cx="2028446" cy="2717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Прямая со стрелкой 58"/>
          <p:cNvCxnSpPr/>
          <p:nvPr/>
        </p:nvCxnSpPr>
        <p:spPr>
          <a:xfrm>
            <a:off x="1361330" y="2693483"/>
            <a:ext cx="1642170" cy="1413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Прямая со стрелкой 60"/>
          <p:cNvCxnSpPr/>
          <p:nvPr/>
        </p:nvCxnSpPr>
        <p:spPr>
          <a:xfrm flipV="1">
            <a:off x="1533494" y="3686980"/>
            <a:ext cx="1759551" cy="1368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4" name="Прямоугольник 63"/>
          <p:cNvSpPr/>
          <p:nvPr/>
        </p:nvSpPr>
        <p:spPr>
          <a:xfrm>
            <a:off x="4494712" y="3833878"/>
            <a:ext cx="1199246" cy="261610"/>
          </a:xfrm>
          <a:prstGeom prst="rect">
            <a:avLst/>
          </a:prstGeom>
        </p:spPr>
        <p:txBody>
          <a:bodyPr wrap="square">
            <a:spAutoFit/>
          </a:bodyPr>
          <a:lstStyle/>
          <a:p>
            <a:pPr algn="ctr"/>
            <a:r>
              <a:rPr lang="ru-RU" sz="1100" dirty="0">
                <a:latin typeface="Arial" panose="020B0604020202020204" pitchFamily="34" charset="0"/>
                <a:cs typeface="Arial" panose="020B0604020202020204" pitchFamily="34" charset="0"/>
              </a:rPr>
              <a:t>Управляющие</a:t>
            </a:r>
          </a:p>
        </p:txBody>
      </p:sp>
      <p:sp>
        <p:nvSpPr>
          <p:cNvPr id="65" name="Прямоугольник 64"/>
          <p:cNvSpPr/>
          <p:nvPr/>
        </p:nvSpPr>
        <p:spPr>
          <a:xfrm>
            <a:off x="3315041" y="3443690"/>
            <a:ext cx="1052802" cy="430887"/>
          </a:xfrm>
          <a:prstGeom prst="rect">
            <a:avLst/>
          </a:prstGeom>
        </p:spPr>
        <p:txBody>
          <a:bodyPr wrap="square">
            <a:spAutoFit/>
          </a:bodyPr>
          <a:lstStyle/>
          <a:p>
            <a:pPr algn="ctr"/>
            <a:r>
              <a:rPr lang="ru-RU" sz="1100" dirty="0">
                <a:latin typeface="Arial" panose="020B0604020202020204" pitchFamily="34" charset="0"/>
                <a:cs typeface="Arial" panose="020B0604020202020204" pitchFamily="34" charset="0"/>
              </a:rPr>
              <a:t>Отдел маркетинга</a:t>
            </a:r>
          </a:p>
        </p:txBody>
      </p:sp>
      <p:sp>
        <p:nvSpPr>
          <p:cNvPr id="66" name="Прямоугольник 65"/>
          <p:cNvSpPr/>
          <p:nvPr/>
        </p:nvSpPr>
        <p:spPr>
          <a:xfrm>
            <a:off x="3485566" y="2175086"/>
            <a:ext cx="1253156" cy="261610"/>
          </a:xfrm>
          <a:prstGeom prst="rect">
            <a:avLst/>
          </a:prstGeom>
        </p:spPr>
        <p:txBody>
          <a:bodyPr wrap="square">
            <a:spAutoFit/>
          </a:bodyPr>
          <a:lstStyle/>
          <a:p>
            <a:pPr algn="ctr"/>
            <a:r>
              <a:rPr lang="en-US" sz="1100" dirty="0">
                <a:solidFill>
                  <a:schemeClr val="bg1"/>
                </a:solidFill>
                <a:latin typeface="Arial" panose="020B0604020202020204" pitchFamily="34" charset="0"/>
                <a:cs typeface="Arial" panose="020B0604020202020204" pitchFamily="34" charset="0"/>
              </a:rPr>
              <a:t>Training.com.ru</a:t>
            </a:r>
            <a:endParaRPr lang="ru-RU" sz="1100" dirty="0">
              <a:solidFill>
                <a:schemeClr val="bg1"/>
              </a:solidFill>
              <a:latin typeface="Arial" panose="020B0604020202020204" pitchFamily="34" charset="0"/>
              <a:cs typeface="Arial" panose="020B0604020202020204" pitchFamily="34" charset="0"/>
            </a:endParaRPr>
          </a:p>
        </p:txBody>
      </p:sp>
      <p:sp>
        <p:nvSpPr>
          <p:cNvPr id="67" name="Прямоугольник 66"/>
          <p:cNvSpPr/>
          <p:nvPr/>
        </p:nvSpPr>
        <p:spPr>
          <a:xfrm>
            <a:off x="2369312" y="2075879"/>
            <a:ext cx="1253156" cy="261610"/>
          </a:xfrm>
          <a:prstGeom prst="rect">
            <a:avLst/>
          </a:prstGeom>
        </p:spPr>
        <p:txBody>
          <a:bodyPr wrap="square">
            <a:spAutoFit/>
          </a:bodyPr>
          <a:lstStyle/>
          <a:p>
            <a:pPr algn="ctr"/>
            <a:r>
              <a:rPr lang="ru-RU" sz="1100" dirty="0">
                <a:latin typeface="Arial" panose="020B0604020202020204" pitchFamily="34" charset="0"/>
                <a:cs typeface="Arial" panose="020B0604020202020204" pitchFamily="34" charset="0"/>
              </a:rPr>
              <a:t>Домен</a:t>
            </a:r>
          </a:p>
        </p:txBody>
      </p:sp>
      <p:sp>
        <p:nvSpPr>
          <p:cNvPr id="68" name="Прямоугольник 67"/>
          <p:cNvSpPr/>
          <p:nvPr/>
        </p:nvSpPr>
        <p:spPr>
          <a:xfrm>
            <a:off x="2156811" y="2889775"/>
            <a:ext cx="1253156" cy="261610"/>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OU</a:t>
            </a:r>
            <a:endParaRPr lang="ru-RU" sz="1100" dirty="0">
              <a:latin typeface="Arial" panose="020B0604020202020204" pitchFamily="34" charset="0"/>
              <a:cs typeface="Arial" panose="020B0604020202020204" pitchFamily="34" charset="0"/>
            </a:endParaRPr>
          </a:p>
        </p:txBody>
      </p:sp>
      <p:sp>
        <p:nvSpPr>
          <p:cNvPr id="69" name="Прямоугольник 68"/>
          <p:cNvSpPr/>
          <p:nvPr/>
        </p:nvSpPr>
        <p:spPr>
          <a:xfrm>
            <a:off x="2759323" y="1340252"/>
            <a:ext cx="1253156" cy="261610"/>
          </a:xfrm>
          <a:prstGeom prst="rect">
            <a:avLst/>
          </a:prstGeom>
        </p:spPr>
        <p:txBody>
          <a:bodyPr wrap="square">
            <a:spAutoFit/>
          </a:bodyPr>
          <a:lstStyle/>
          <a:p>
            <a:pPr algn="ctr"/>
            <a:r>
              <a:rPr lang="ru-RU" sz="1100" dirty="0">
                <a:solidFill>
                  <a:schemeClr val="bg1"/>
                </a:solidFill>
                <a:latin typeface="Arial" panose="020B0604020202020204" pitchFamily="34" charset="0"/>
                <a:cs typeface="Arial" panose="020B0604020202020204" pitchFamily="34" charset="0"/>
              </a:rPr>
              <a:t>Москва</a:t>
            </a:r>
          </a:p>
        </p:txBody>
      </p:sp>
      <p:sp>
        <p:nvSpPr>
          <p:cNvPr id="70" name="Прямоугольник 69"/>
          <p:cNvSpPr/>
          <p:nvPr/>
        </p:nvSpPr>
        <p:spPr>
          <a:xfrm>
            <a:off x="2954302" y="2833744"/>
            <a:ext cx="1052802" cy="430887"/>
          </a:xfrm>
          <a:prstGeom prst="rect">
            <a:avLst/>
          </a:prstGeom>
        </p:spPr>
        <p:txBody>
          <a:bodyPr wrap="square">
            <a:spAutoFit/>
          </a:bodyPr>
          <a:lstStyle/>
          <a:p>
            <a:pPr algn="ctr"/>
            <a:r>
              <a:rPr lang="ru-RU" sz="1100" dirty="0">
                <a:latin typeface="Arial" panose="020B0604020202020204" pitchFamily="34" charset="0"/>
                <a:cs typeface="Arial" panose="020B0604020202020204" pitchFamily="34" charset="0"/>
              </a:rPr>
              <a:t>Контроллер домена</a:t>
            </a:r>
          </a:p>
        </p:txBody>
      </p:sp>
      <p:sp>
        <p:nvSpPr>
          <p:cNvPr id="71" name="Прямоугольник 70"/>
          <p:cNvSpPr/>
          <p:nvPr/>
        </p:nvSpPr>
        <p:spPr>
          <a:xfrm rot="482515">
            <a:off x="1555262" y="1645718"/>
            <a:ext cx="1445068" cy="261610"/>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GPO-</a:t>
            </a:r>
            <a:r>
              <a:rPr lang="ru-RU" sz="1100" dirty="0">
                <a:latin typeface="Arial" panose="020B0604020202020204" pitchFamily="34" charset="0"/>
                <a:cs typeface="Arial" panose="020B0604020202020204" pitchFamily="34" charset="0"/>
              </a:rPr>
              <a:t>соединение</a:t>
            </a:r>
          </a:p>
        </p:txBody>
      </p:sp>
      <p:sp>
        <p:nvSpPr>
          <p:cNvPr id="72" name="Прямоугольник 71"/>
          <p:cNvSpPr/>
          <p:nvPr/>
        </p:nvSpPr>
        <p:spPr>
          <a:xfrm rot="334202">
            <a:off x="1487695" y="2474633"/>
            <a:ext cx="1445068" cy="261610"/>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GPO-</a:t>
            </a:r>
            <a:r>
              <a:rPr lang="ru-RU" sz="1100" dirty="0">
                <a:latin typeface="Arial" panose="020B0604020202020204" pitchFamily="34" charset="0"/>
                <a:cs typeface="Arial" panose="020B0604020202020204" pitchFamily="34" charset="0"/>
              </a:rPr>
              <a:t>соединение</a:t>
            </a:r>
          </a:p>
        </p:txBody>
      </p:sp>
      <p:sp>
        <p:nvSpPr>
          <p:cNvPr id="73" name="Прямоугольник 72"/>
          <p:cNvSpPr/>
          <p:nvPr/>
        </p:nvSpPr>
        <p:spPr>
          <a:xfrm rot="21325251">
            <a:off x="1679148" y="3486513"/>
            <a:ext cx="1445068" cy="261610"/>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GPO-</a:t>
            </a:r>
            <a:r>
              <a:rPr lang="ru-RU" sz="1100" dirty="0">
                <a:latin typeface="Arial" panose="020B0604020202020204" pitchFamily="34" charset="0"/>
                <a:cs typeface="Arial" panose="020B0604020202020204" pitchFamily="34" charset="0"/>
              </a:rPr>
              <a:t>соединение</a:t>
            </a:r>
          </a:p>
        </p:txBody>
      </p:sp>
      <p:sp>
        <p:nvSpPr>
          <p:cNvPr id="74" name="Прямоугольник 73"/>
          <p:cNvSpPr/>
          <p:nvPr/>
        </p:nvSpPr>
        <p:spPr>
          <a:xfrm>
            <a:off x="244772" y="1123451"/>
            <a:ext cx="1445068" cy="261610"/>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GPO </a:t>
            </a:r>
            <a:r>
              <a:rPr lang="ru-RU" sz="1100" dirty="0">
                <a:latin typeface="Arial" panose="020B0604020202020204" pitchFamily="34" charset="0"/>
                <a:cs typeface="Arial" panose="020B0604020202020204" pitchFamily="34" charset="0"/>
              </a:rPr>
              <a:t>домена</a:t>
            </a:r>
          </a:p>
        </p:txBody>
      </p:sp>
      <p:sp>
        <p:nvSpPr>
          <p:cNvPr id="75" name="Прямоугольник 74"/>
          <p:cNvSpPr/>
          <p:nvPr/>
        </p:nvSpPr>
        <p:spPr>
          <a:xfrm>
            <a:off x="317095" y="2126379"/>
            <a:ext cx="1445068" cy="400110"/>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GPO </a:t>
            </a:r>
            <a:r>
              <a:rPr lang="ru-RU" sz="1000" dirty="0">
                <a:latin typeface="Arial" panose="020B0604020202020204" pitchFamily="34" charset="0"/>
                <a:cs typeface="Arial" panose="020B0604020202020204" pitchFamily="34" charset="0"/>
              </a:rPr>
              <a:t>контроллера домена</a:t>
            </a:r>
          </a:p>
        </p:txBody>
      </p:sp>
      <p:sp>
        <p:nvSpPr>
          <p:cNvPr id="76" name="Прямоугольник 75"/>
          <p:cNvSpPr/>
          <p:nvPr/>
        </p:nvSpPr>
        <p:spPr>
          <a:xfrm>
            <a:off x="337776" y="3197341"/>
            <a:ext cx="1445068" cy="400110"/>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GPO </a:t>
            </a:r>
            <a:r>
              <a:rPr lang="ru-RU" sz="1000" dirty="0">
                <a:latin typeface="Arial" panose="020B0604020202020204" pitchFamily="34" charset="0"/>
                <a:cs typeface="Arial" panose="020B0604020202020204" pitchFamily="34" charset="0"/>
              </a:rPr>
              <a:t>блокировки экрана</a:t>
            </a:r>
          </a:p>
        </p:txBody>
      </p:sp>
      <p:pic>
        <p:nvPicPr>
          <p:cNvPr id="77" name="Picture 28" descr="Symbol_Woman_Teal"/>
          <p:cNvPicPr>
            <a:picLocks noChangeAspect="1" noChangeArrowheads="1"/>
          </p:cNvPicPr>
          <p:nvPr/>
        </p:nvPicPr>
        <p:blipFill>
          <a:blip r:embed="rId5" cstate="print"/>
          <a:srcRect/>
          <a:stretch>
            <a:fillRect/>
          </a:stretch>
        </p:blipFill>
        <p:spPr bwMode="auto">
          <a:xfrm>
            <a:off x="689557" y="1593252"/>
            <a:ext cx="240019" cy="369143"/>
          </a:xfrm>
          <a:prstGeom prst="rect">
            <a:avLst/>
          </a:prstGeom>
          <a:noFill/>
        </p:spPr>
      </p:pic>
      <p:pic>
        <p:nvPicPr>
          <p:cNvPr id="78" name="Рисунок 77"/>
          <p:cNvPicPr>
            <a:picLocks noChangeAspect="1"/>
          </p:cNvPicPr>
          <p:nvPr/>
        </p:nvPicPr>
        <p:blipFill rotWithShape="1">
          <a:blip r:embed="rId6" cstate="print">
            <a:extLst>
              <a:ext uri="{28A0092B-C50C-407E-A947-70E740481C1C}">
                <a14:useLocalDpi xmlns:a14="http://schemas.microsoft.com/office/drawing/2010/main" val="0"/>
              </a:ext>
            </a:extLst>
          </a:blip>
          <a:srcRect l="2971" t="16799" r="45024" b="46451"/>
          <a:stretch/>
        </p:blipFill>
        <p:spPr>
          <a:xfrm>
            <a:off x="952536" y="1418482"/>
            <a:ext cx="308572" cy="379665"/>
          </a:xfrm>
          <a:prstGeom prst="rect">
            <a:avLst/>
          </a:prstGeom>
        </p:spPr>
      </p:pic>
      <p:pic>
        <p:nvPicPr>
          <p:cNvPr id="79" name="Picture 28" descr="Symbol_Woman_Teal"/>
          <p:cNvPicPr>
            <a:picLocks noChangeAspect="1" noChangeArrowheads="1"/>
          </p:cNvPicPr>
          <p:nvPr/>
        </p:nvPicPr>
        <p:blipFill>
          <a:blip r:embed="rId5" cstate="print"/>
          <a:srcRect/>
          <a:stretch>
            <a:fillRect/>
          </a:stretch>
        </p:blipFill>
        <p:spPr bwMode="auto">
          <a:xfrm>
            <a:off x="772746" y="2625476"/>
            <a:ext cx="240019" cy="369143"/>
          </a:xfrm>
          <a:prstGeom prst="rect">
            <a:avLst/>
          </a:prstGeom>
          <a:noFill/>
        </p:spPr>
      </p:pic>
      <p:pic>
        <p:nvPicPr>
          <p:cNvPr id="80" name="Рисунок 79"/>
          <p:cNvPicPr>
            <a:picLocks noChangeAspect="1"/>
          </p:cNvPicPr>
          <p:nvPr/>
        </p:nvPicPr>
        <p:blipFill rotWithShape="1">
          <a:blip r:embed="rId6" cstate="print">
            <a:extLst>
              <a:ext uri="{28A0092B-C50C-407E-A947-70E740481C1C}">
                <a14:useLocalDpi xmlns:a14="http://schemas.microsoft.com/office/drawing/2010/main" val="0"/>
              </a:ext>
            </a:extLst>
          </a:blip>
          <a:srcRect l="2971" t="16799" r="45024" b="46451"/>
          <a:stretch/>
        </p:blipFill>
        <p:spPr>
          <a:xfrm>
            <a:off x="1035725" y="2450706"/>
            <a:ext cx="308572" cy="379665"/>
          </a:xfrm>
          <a:prstGeom prst="rect">
            <a:avLst/>
          </a:prstGeom>
        </p:spPr>
      </p:pic>
      <p:pic>
        <p:nvPicPr>
          <p:cNvPr id="81" name="Picture 28" descr="Symbol_Woman_Teal"/>
          <p:cNvPicPr>
            <a:picLocks noChangeAspect="1" noChangeArrowheads="1"/>
          </p:cNvPicPr>
          <p:nvPr/>
        </p:nvPicPr>
        <p:blipFill>
          <a:blip r:embed="rId5" cstate="print"/>
          <a:srcRect/>
          <a:stretch>
            <a:fillRect/>
          </a:stretch>
        </p:blipFill>
        <p:spPr bwMode="auto">
          <a:xfrm>
            <a:off x="817672" y="3746372"/>
            <a:ext cx="240019" cy="369143"/>
          </a:xfrm>
          <a:prstGeom prst="rect">
            <a:avLst/>
          </a:prstGeom>
          <a:noFill/>
        </p:spPr>
      </p:pic>
      <p:pic>
        <p:nvPicPr>
          <p:cNvPr id="82" name="Рисунок 81"/>
          <p:cNvPicPr>
            <a:picLocks noChangeAspect="1"/>
          </p:cNvPicPr>
          <p:nvPr/>
        </p:nvPicPr>
        <p:blipFill rotWithShape="1">
          <a:blip r:embed="rId6" cstate="print">
            <a:extLst>
              <a:ext uri="{28A0092B-C50C-407E-A947-70E740481C1C}">
                <a14:useLocalDpi xmlns:a14="http://schemas.microsoft.com/office/drawing/2010/main" val="0"/>
              </a:ext>
            </a:extLst>
          </a:blip>
          <a:srcRect l="2971" t="16799" r="45024" b="46451"/>
          <a:stretch/>
        </p:blipFill>
        <p:spPr>
          <a:xfrm>
            <a:off x="1080651" y="3571602"/>
            <a:ext cx="308572" cy="379665"/>
          </a:xfrm>
          <a:prstGeom prst="rect">
            <a:avLst/>
          </a:prstGeom>
        </p:spPr>
      </p:pic>
    </p:spTree>
    <p:extLst>
      <p:ext uri="{BB962C8B-B14F-4D97-AF65-F5344CB8AC3E}">
        <p14:creationId xmlns:p14="http://schemas.microsoft.com/office/powerpoint/2010/main" val="224220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противолежащие углы 5"/>
          <p:cNvSpPr/>
          <p:nvPr/>
        </p:nvSpPr>
        <p:spPr>
          <a:xfrm>
            <a:off x="7895642" y="2415539"/>
            <a:ext cx="4159198" cy="2148841"/>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p:cNvSpPr txBox="1">
            <a:spLocks/>
          </p:cNvSpPr>
          <p:nvPr/>
        </p:nvSpPr>
        <p:spPr>
          <a:xfrm>
            <a:off x="387804" y="108856"/>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rPr>
              <a:t>GPO-</a:t>
            </a:r>
            <a:r>
              <a:rPr lang="ru-RU" sz="3600" dirty="0">
                <a:solidFill>
                  <a:schemeClr val="bg1"/>
                </a:solidFill>
              </a:rPr>
              <a:t>соединения</a:t>
            </a:r>
          </a:p>
        </p:txBody>
      </p:sp>
      <p:pic>
        <p:nvPicPr>
          <p:cNvPr id="3" name="Picture 2" descr="A screenshot showing the Group Policy Management console displaying the linked GPOs for the Adatum.com do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42" y="1162323"/>
            <a:ext cx="7775438"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8024245" y="1737008"/>
            <a:ext cx="382446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rPr>
              <a:t>Демонстрация</a:t>
            </a:r>
            <a:r>
              <a:rPr lang="en-US" sz="1800" b="1" dirty="0">
                <a:solidFill>
                  <a:srgbClr val="C00000"/>
                </a:solidFill>
              </a:rPr>
              <a:t>: </a:t>
            </a:r>
            <a:r>
              <a:rPr lang="ru-RU" sz="1800" b="1" dirty="0">
                <a:solidFill>
                  <a:srgbClr val="C00000"/>
                </a:solidFill>
              </a:rPr>
              <a:t>соединения</a:t>
            </a:r>
            <a:r>
              <a:rPr lang="en-US" sz="1800" b="1" dirty="0">
                <a:solidFill>
                  <a:srgbClr val="C00000"/>
                </a:solidFill>
              </a:rPr>
              <a:t> GPOs</a:t>
            </a:r>
          </a:p>
        </p:txBody>
      </p:sp>
      <p:sp>
        <p:nvSpPr>
          <p:cNvPr id="5" name="Rectangle 4"/>
          <p:cNvSpPr txBox="1">
            <a:spLocks noChangeArrowheads="1"/>
          </p:cNvSpPr>
          <p:nvPr/>
        </p:nvSpPr>
        <p:spPr bwMode="auto">
          <a:xfrm>
            <a:off x="8024245" y="2733948"/>
            <a:ext cx="4099561" cy="1495152"/>
          </a:xfrm>
          <a:prstGeom prst="rect">
            <a:avLst/>
          </a:prstGeom>
          <a:noFill/>
          <a:ln w="9525">
            <a:noFill/>
            <a:miter lim="800000"/>
            <a:headEnd/>
            <a:tailEnd/>
          </a:ln>
        </p:spPr>
        <p:txBody>
          <a:bodyPr lIns="0" tIns="0" rIns="0" bIns="0"/>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eaLnBrk="0" hangingPunct="0">
              <a:lnSpc>
                <a:spcPct val="90000"/>
              </a:lnSpc>
              <a:buClr>
                <a:srgbClr val="006699"/>
              </a:buClr>
              <a:buNone/>
              <a:defRPr/>
            </a:pPr>
            <a:r>
              <a:rPr lang="ru-RU" sz="1600" kern="0" dirty="0">
                <a:solidFill>
                  <a:srgbClr val="000000"/>
                </a:solidFill>
                <a:latin typeface="Arial" panose="020B0604020202020204" pitchFamily="34" charset="0"/>
                <a:cs typeface="Arial" panose="020B0604020202020204" pitchFamily="34" charset="0"/>
              </a:rPr>
              <a:t>В данной демонстрации, Вы увидите как</a:t>
            </a:r>
            <a:r>
              <a:rPr lang="en-GB" sz="1600" kern="0" dirty="0">
                <a:solidFill>
                  <a:srgbClr val="000000"/>
                </a:solidFill>
                <a:latin typeface="Arial" panose="020B0604020202020204" pitchFamily="34" charset="0"/>
                <a:cs typeface="Arial" panose="020B0604020202020204" pitchFamily="34" charset="0"/>
              </a:rPr>
              <a:t>:</a:t>
            </a:r>
          </a:p>
          <a:p>
            <a:pPr marL="512763" lvl="1" indent="-285750" eaLnBrk="0" hangingPunct="0">
              <a:lnSpc>
                <a:spcPct val="90000"/>
              </a:lnSpc>
              <a:spcBef>
                <a:spcPts val="800"/>
              </a:spcBef>
              <a:buClr>
                <a:srgbClr val="006699"/>
              </a:buClr>
              <a:buSzPct val="90000"/>
              <a:buFont typeface="Wingdings" panose="05000000000000000000" pitchFamily="2" charset="2"/>
              <a:buChar char="Ø"/>
              <a:defRPr/>
            </a:pPr>
            <a:r>
              <a:rPr lang="ru-RU" sz="1600" dirty="0">
                <a:latin typeface="Arial" panose="020B0604020202020204" pitchFamily="34" charset="0"/>
                <a:cs typeface="Arial" panose="020B0604020202020204" pitchFamily="34" charset="0"/>
              </a:rPr>
              <a:t>Создавать и связывать объекты групповой политики в разных местах</a:t>
            </a:r>
          </a:p>
          <a:p>
            <a:pPr marL="512763" lvl="1" indent="-285750" eaLnBrk="0" hangingPunct="0">
              <a:lnSpc>
                <a:spcPct val="90000"/>
              </a:lnSpc>
              <a:spcBef>
                <a:spcPts val="800"/>
              </a:spcBef>
              <a:buClr>
                <a:srgbClr val="006699"/>
              </a:buClr>
              <a:buSzPct val="90000"/>
              <a:buFont typeface="Wingdings" panose="05000000000000000000" pitchFamily="2" charset="2"/>
              <a:buChar char="Ø"/>
              <a:defRPr/>
            </a:pPr>
            <a:r>
              <a:rPr lang="ru-RU" sz="1600" dirty="0">
                <a:latin typeface="Arial" panose="020B0604020202020204" pitchFamily="34" charset="0"/>
                <a:cs typeface="Arial" panose="020B0604020202020204" pitchFamily="34" charset="0"/>
              </a:rPr>
              <a:t>Отключать </a:t>
            </a:r>
            <a:r>
              <a:rPr lang="en-US" sz="1600" dirty="0">
                <a:latin typeface="Arial" panose="020B0604020202020204" pitchFamily="34" charset="0"/>
                <a:cs typeface="Arial" panose="020B0604020202020204" pitchFamily="34" charset="0"/>
              </a:rPr>
              <a:t>GPO-</a:t>
            </a:r>
            <a:r>
              <a:rPr lang="ru-RU" sz="1600" dirty="0">
                <a:latin typeface="Arial" panose="020B0604020202020204" pitchFamily="34" charset="0"/>
                <a:cs typeface="Arial" panose="020B0604020202020204" pitchFamily="34" charset="0"/>
              </a:rPr>
              <a:t>соединение</a:t>
            </a:r>
          </a:p>
          <a:p>
            <a:pPr marL="512763" lvl="1" indent="-285750" eaLnBrk="0" hangingPunct="0">
              <a:lnSpc>
                <a:spcPct val="90000"/>
              </a:lnSpc>
              <a:spcBef>
                <a:spcPts val="800"/>
              </a:spcBef>
              <a:buClr>
                <a:srgbClr val="006699"/>
              </a:buClr>
              <a:buSzPct val="90000"/>
              <a:buFont typeface="Wingdings" panose="05000000000000000000" pitchFamily="2" charset="2"/>
              <a:buChar char="Ø"/>
              <a:defRPr/>
            </a:pPr>
            <a:r>
              <a:rPr lang="ru-RU" sz="1600" dirty="0">
                <a:latin typeface="Arial" panose="020B0604020202020204" pitchFamily="34" charset="0"/>
                <a:cs typeface="Arial" panose="020B0604020202020204" pitchFamily="34" charset="0"/>
              </a:rPr>
              <a:t>Удалять </a:t>
            </a:r>
            <a:r>
              <a:rPr lang="en-US" sz="1600" dirty="0">
                <a:latin typeface="Arial" panose="020B0604020202020204" pitchFamily="34" charset="0"/>
                <a:cs typeface="Arial" panose="020B0604020202020204" pitchFamily="34" charset="0"/>
              </a:rPr>
              <a:t>GPO-</a:t>
            </a:r>
            <a:r>
              <a:rPr lang="ru-RU" sz="1600" dirty="0">
                <a:latin typeface="Arial" panose="020B0604020202020204" pitchFamily="34" charset="0"/>
                <a:cs typeface="Arial" panose="020B0604020202020204" pitchFamily="34" charset="0"/>
              </a:rPr>
              <a:t>соединение</a:t>
            </a:r>
            <a:endParaRPr lang="en-GB" sz="1600" kern="0" dirty="0">
              <a:solidFill>
                <a:srgbClr val="000000"/>
              </a:solidFill>
              <a:latin typeface="Arial" panose="020B0604020202020204" pitchFamily="34" charset="0"/>
              <a:cs typeface="Arial" panose="020B0604020202020204" pitchFamily="34" charset="0"/>
            </a:endParaRPr>
          </a:p>
          <a:p>
            <a:pPr marL="457200" lvl="0" indent="-457200" eaLnBrk="0" hangingPunct="0">
              <a:lnSpc>
                <a:spcPct val="90000"/>
              </a:lnSpc>
              <a:spcBef>
                <a:spcPct val="70000"/>
              </a:spcBef>
              <a:buClr>
                <a:srgbClr val="006699"/>
              </a:buClr>
              <a:buNone/>
              <a:defRPr/>
            </a:pPr>
            <a:endParaRPr lang="en-US" sz="16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549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Frutiger LT Std 55 Roman"/>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15876</TotalTime>
  <Words>2126</Words>
  <Application>Microsoft Office PowerPoint</Application>
  <PresentationFormat>Широкоэкранный</PresentationFormat>
  <Paragraphs>438</Paragraphs>
  <Slides>36</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36</vt:i4>
      </vt:variant>
    </vt:vector>
  </HeadingPairs>
  <TitlesOfParts>
    <vt:vector size="43" baseType="lpstr">
      <vt:lpstr>Arial</vt:lpstr>
      <vt:lpstr>Calibri</vt:lpstr>
      <vt:lpstr>Frutiger LT Std 55 Roman</vt:lpstr>
      <vt:lpstr>Segoe UI</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CloudCenter</dc:title>
  <dc:creator>DK</dc:creator>
  <cp:lastModifiedBy>Екатерина Поленина</cp:lastModifiedBy>
  <cp:revision>495</cp:revision>
  <dcterms:created xsi:type="dcterms:W3CDTF">2015-10-14T14:29:58Z</dcterms:created>
  <dcterms:modified xsi:type="dcterms:W3CDTF">2016-10-28T15:41:21Z</dcterms:modified>
</cp:coreProperties>
</file>